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23"/>
  </p:handoutMasterIdLst>
  <p:sldIdLst>
    <p:sldId id="256" r:id="rId3"/>
    <p:sldId id="576" r:id="rId4"/>
    <p:sldId id="258" r:id="rId6"/>
    <p:sldId id="528" r:id="rId7"/>
    <p:sldId id="586" r:id="rId8"/>
    <p:sldId id="582" r:id="rId9"/>
    <p:sldId id="584" r:id="rId10"/>
    <p:sldId id="615" r:id="rId11"/>
    <p:sldId id="613" r:id="rId12"/>
    <p:sldId id="614" r:id="rId13"/>
    <p:sldId id="616" r:id="rId14"/>
    <p:sldId id="579" r:id="rId15"/>
    <p:sldId id="587" r:id="rId16"/>
    <p:sldId id="596" r:id="rId17"/>
    <p:sldId id="588" r:id="rId18"/>
    <p:sldId id="590" r:id="rId19"/>
    <p:sldId id="591" r:id="rId20"/>
    <p:sldId id="594" r:id="rId21"/>
    <p:sldId id="553" r:id="rId22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0988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ctr" defTabSz="30988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ctr" defTabSz="30988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ctr" defTabSz="30988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ctr" defTabSz="30988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ctr" defTabSz="30988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ctr" defTabSz="30988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ctr" defTabSz="30988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ctr" defTabSz="30988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373"/>
    <a:srgbClr val="535353"/>
    <a:srgbClr val="0099FF"/>
    <a:srgbClr val="0365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9" autoAdjust="0"/>
    <p:restoredTop sz="94872" autoAdjust="0"/>
  </p:normalViewPr>
  <p:slideViewPr>
    <p:cSldViewPr>
      <p:cViewPr varScale="1">
        <p:scale>
          <a:sx n="144" d="100"/>
          <a:sy n="144" d="100"/>
        </p:scale>
        <p:origin x="618" y="114"/>
      </p:cViewPr>
      <p:guideLst>
        <p:guide orient="horz" pos="1620"/>
        <p:guide pos="2874"/>
      </p:guideLst>
    </p:cSldViewPr>
  </p:slideViewPr>
  <p:outlineViewPr>
    <p:cViewPr>
      <p:scale>
        <a:sx n="33" d="100"/>
        <a:sy n="33" d="100"/>
      </p:scale>
      <p:origin x="0" y="619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08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5A67E6-07A3-4A9D-B7C2-BD24182237F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8101A4-6CAD-485A-9590-6AFDF0A73A2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71450" latinLnBrk="0">
      <a:lnSpc>
        <a:spcPct val="118000"/>
      </a:lnSpc>
      <a:defRPr sz="800">
        <a:latin typeface="+mn-lt"/>
        <a:ea typeface="+mn-ea"/>
        <a:cs typeface="+mn-cs"/>
        <a:sym typeface="Helvetica Neue"/>
      </a:defRPr>
    </a:lvl1pPr>
    <a:lvl2pPr indent="228600" defTabSz="171450" latinLnBrk="0">
      <a:lnSpc>
        <a:spcPct val="118000"/>
      </a:lnSpc>
      <a:defRPr sz="800">
        <a:latin typeface="+mn-lt"/>
        <a:ea typeface="+mn-ea"/>
        <a:cs typeface="+mn-cs"/>
        <a:sym typeface="Helvetica Neue"/>
      </a:defRPr>
    </a:lvl2pPr>
    <a:lvl3pPr indent="457200" defTabSz="171450" latinLnBrk="0">
      <a:lnSpc>
        <a:spcPct val="118000"/>
      </a:lnSpc>
      <a:defRPr sz="800">
        <a:latin typeface="+mn-lt"/>
        <a:ea typeface="+mn-ea"/>
        <a:cs typeface="+mn-cs"/>
        <a:sym typeface="Helvetica Neue"/>
      </a:defRPr>
    </a:lvl3pPr>
    <a:lvl4pPr indent="685800" defTabSz="171450" latinLnBrk="0">
      <a:lnSpc>
        <a:spcPct val="118000"/>
      </a:lnSpc>
      <a:defRPr sz="800">
        <a:latin typeface="+mn-lt"/>
        <a:ea typeface="+mn-ea"/>
        <a:cs typeface="+mn-cs"/>
        <a:sym typeface="Helvetica Neue"/>
      </a:defRPr>
    </a:lvl4pPr>
    <a:lvl5pPr indent="914400" defTabSz="171450" latinLnBrk="0">
      <a:lnSpc>
        <a:spcPct val="118000"/>
      </a:lnSpc>
      <a:defRPr sz="800">
        <a:latin typeface="+mn-lt"/>
        <a:ea typeface="+mn-ea"/>
        <a:cs typeface="+mn-cs"/>
        <a:sym typeface="Helvetica Neue"/>
      </a:defRPr>
    </a:lvl5pPr>
    <a:lvl6pPr indent="1143000" defTabSz="171450" latinLnBrk="0">
      <a:lnSpc>
        <a:spcPct val="118000"/>
      </a:lnSpc>
      <a:defRPr sz="800">
        <a:latin typeface="+mn-lt"/>
        <a:ea typeface="+mn-ea"/>
        <a:cs typeface="+mn-cs"/>
        <a:sym typeface="Helvetica Neue"/>
      </a:defRPr>
    </a:lvl6pPr>
    <a:lvl7pPr indent="1371600" defTabSz="171450" latinLnBrk="0">
      <a:lnSpc>
        <a:spcPct val="118000"/>
      </a:lnSpc>
      <a:defRPr sz="800">
        <a:latin typeface="+mn-lt"/>
        <a:ea typeface="+mn-ea"/>
        <a:cs typeface="+mn-cs"/>
        <a:sym typeface="Helvetica Neue"/>
      </a:defRPr>
    </a:lvl7pPr>
    <a:lvl8pPr indent="1600200" defTabSz="171450" latinLnBrk="0">
      <a:lnSpc>
        <a:spcPct val="118000"/>
      </a:lnSpc>
      <a:defRPr sz="800">
        <a:latin typeface="+mn-lt"/>
        <a:ea typeface="+mn-ea"/>
        <a:cs typeface="+mn-cs"/>
        <a:sym typeface="Helvetica Neue"/>
      </a:defRPr>
    </a:lvl8pPr>
    <a:lvl9pPr indent="1828800" defTabSz="171450" latinLnBrk="0">
      <a:lnSpc>
        <a:spcPct val="118000"/>
      </a:lnSpc>
      <a:defRPr sz="8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ianshu.com/p/b72f66da679f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ianshu.com/p/b72f66da679f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ianshu.com/p/b72f66da679f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ianshu.com/p/b72f66da679f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u013473394/article/details/88786536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www.jianshu.com/p/b72f66da679f" TargetMode="External"/><Relationship Id="rId3" Type="http://schemas.openxmlformats.org/officeDocument/2006/relationships/hyperlink" Target="https://zhuanlan.zhihu.com/p/135872794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zhuanlan.zhihu.com/p/135872794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ianshu.com/p/b72f66da679f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zh-CN" altLang="en-US" dirty="0" smtClean="0"/>
              <a:t>白天流量大，不能上线</a:t>
            </a:r>
            <a:endParaRPr lang="en-US" altLang="zh-CN" dirty="0" smtClean="0"/>
          </a:p>
          <a:p>
            <a:pPr marL="228600" indent="-228600">
              <a:buAutoNum type="arabicPeriod"/>
            </a:pPr>
            <a:r>
              <a:rPr lang="zh-CN" altLang="en-US" dirty="0" smtClean="0"/>
              <a:t>增加日志重新上线，也只是缩小查找问题范围，问题还是在</a:t>
            </a:r>
            <a:endParaRPr lang="en-US" altLang="zh-CN" dirty="0" smtClean="0"/>
          </a:p>
          <a:p>
            <a:pPr marL="228600" indent="-228600">
              <a:buAutoNum type="arabicPeriod"/>
            </a:pPr>
            <a:r>
              <a:rPr lang="zh-CN" altLang="en-US" dirty="0" smtClean="0"/>
              <a:t>某些问题重启后可能就消失了？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https://www.jianshu.com/p/b72f66da679f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https://www.jianshu.com/p/b72f66da679f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https://www.jianshu.com/p/b72f66da679f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https://www.jianshu.com/p/b72f66da679f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tomcat</a:t>
            </a:r>
            <a:r>
              <a:rPr lang="zh-CN" altLang="en-US" dirty="0" smtClean="0">
                <a:hlinkClick r:id="rId3"/>
              </a:rPr>
              <a:t>类加载器：</a:t>
            </a:r>
            <a:r>
              <a:rPr lang="en-US" altLang="zh-CN" dirty="0" smtClean="0">
                <a:hlinkClick r:id="rId3"/>
              </a:rPr>
              <a:t>https://blog.csdn.net/u013473394/article/details/88786536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Java agent</a:t>
            </a:r>
            <a:r>
              <a:rPr lang="zh-CN" altLang="en-US" dirty="0" smtClean="0">
                <a:hlinkClick r:id="rId3"/>
              </a:rPr>
              <a:t>介绍：</a:t>
            </a:r>
            <a:r>
              <a:rPr lang="en-US" altLang="zh-CN" dirty="0" smtClean="0">
                <a:hlinkClick r:id="rId3"/>
              </a:rPr>
              <a:t>https://zhuanlan.zhihu.com/p/135872794</a:t>
            </a:r>
            <a:endParaRPr lang="en-US" altLang="zh-CN" dirty="0" smtClean="0"/>
          </a:p>
          <a:p>
            <a:pPr marL="0" marR="0" indent="0" defTabSz="171450" eaLnBrk="1" fontAlgn="auto" latinLnBrk="0" hangingPunct="1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 smtClean="0">
                <a:hlinkClick r:id="rId4"/>
              </a:rPr>
              <a:t>Java agent</a:t>
            </a:r>
            <a:r>
              <a:rPr lang="zh-CN" altLang="en-US" dirty="0" smtClean="0">
                <a:hlinkClick r:id="rId4"/>
              </a:rPr>
              <a:t>、</a:t>
            </a:r>
            <a:r>
              <a:rPr lang="en-US" altLang="zh-CN" dirty="0" smtClean="0">
                <a:hlinkClick r:id="rId4"/>
              </a:rPr>
              <a:t>instrumentation</a:t>
            </a:r>
            <a:r>
              <a:rPr lang="zh-CN" altLang="en-US" dirty="0" smtClean="0">
                <a:hlinkClick r:id="rId4"/>
              </a:rPr>
              <a:t>介绍：</a:t>
            </a:r>
            <a:r>
              <a:rPr lang="en-US" altLang="zh-CN" dirty="0" smtClean="0">
                <a:hlinkClick r:id="rId4"/>
              </a:rPr>
              <a:t>https://www.jianshu.com/p/b72f66da679f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171450" eaLnBrk="1" fontAlgn="auto" latinLnBrk="0" hangingPunct="1">
              <a:lnSpc>
                <a:spcPct val="11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800" dirty="0" smtClean="0">
                <a:hlinkClick r:id="rId3"/>
              </a:rPr>
              <a:t>上面图片来源：</a:t>
            </a:r>
            <a:r>
              <a:rPr lang="en-US" altLang="zh-CN" sz="800" dirty="0" smtClean="0">
                <a:hlinkClick r:id="rId3"/>
              </a:rPr>
              <a:t>https://zhuanlan.zhihu.com/p/135872794</a:t>
            </a:r>
            <a:endParaRPr kumimoji="0" lang="zh-CN" altLang="en-US" sz="8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sym typeface="Helvetic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https://www.jianshu.com/p/b72f66da679f</a:t>
            </a:r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封面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823912" y="2856734"/>
            <a:ext cx="7496176" cy="1813539"/>
          </a:xfrm>
          <a:prstGeom prst="rect">
            <a:avLst/>
          </a:prstGeom>
          <a:effectLst>
            <a:outerShdw blurRad="101600" dir="5400000" rotWithShape="0">
              <a:srgbClr val="000000">
                <a:alpha val="50000"/>
              </a:srgbClr>
            </a:outerShdw>
          </a:effectLst>
        </p:spPr>
        <p:txBody>
          <a:bodyPr anchor="t"/>
          <a:lstStyle/>
          <a:p>
            <a:pPr algn="l">
              <a:defRPr sz="4000">
                <a:solidFill>
                  <a:srgbClr val="FFFFFF"/>
                </a:solidFill>
              </a:defRPr>
            </a:pPr>
          </a:p>
        </p:txBody>
      </p:sp>
      <p:sp>
        <p:nvSpPr>
          <p:cNvPr id="13" name="Shape 13"/>
          <p:cNvSpPr>
            <a:spLocks noGrp="1"/>
          </p:cNvSpPr>
          <p:nvPr>
            <p:ph type="body" sz="half" idx="1"/>
          </p:nvPr>
        </p:nvSpPr>
        <p:spPr>
          <a:xfrm>
            <a:off x="823912" y="3612997"/>
            <a:ext cx="7496176" cy="1325167"/>
          </a:xfrm>
          <a:prstGeom prst="rect">
            <a:avLst/>
          </a:prstGeom>
        </p:spPr>
        <p:txBody>
          <a:bodyPr/>
          <a:lstStyle/>
          <a:p>
            <a:pPr algn="l" defTabSz="309880">
              <a:spcBef>
                <a:spcPts val="2000"/>
              </a:spcBef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4" name="白中英文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3582" y="4702474"/>
            <a:ext cx="1700957" cy="19084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内容｜目录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-137508"/>
            <a:ext cx="4320480" cy="5661586"/>
          </a:xfrm>
          <a:prstGeom prst="rect">
            <a:avLst/>
          </a:prstGeom>
        </p:spPr>
      </p:pic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583340" y="639233"/>
            <a:ext cx="7677349" cy="700287"/>
          </a:xfrm>
          <a:prstGeom prst="rect">
            <a:avLst/>
          </a:prstGeom>
        </p:spPr>
        <p:txBody>
          <a:bodyPr anchor="t"/>
          <a:lstStyle>
            <a:lvl1pPr algn="l">
              <a:defRPr sz="6000" b="0"/>
            </a:lvl1pPr>
          </a:lstStyle>
          <a:p>
            <a:r>
              <a:t>单击此处编辑母版标题样式</a:t>
            </a:r>
          </a:p>
        </p:txBody>
      </p:sp>
      <p:sp>
        <p:nvSpPr>
          <p:cNvPr id="34" name="Shape 34"/>
          <p:cNvSpPr>
            <a:spLocks noGrp="1"/>
          </p:cNvSpPr>
          <p:nvPr>
            <p:ph type="body" sz="half" idx="1"/>
          </p:nvPr>
        </p:nvSpPr>
        <p:spPr>
          <a:xfrm>
            <a:off x="822853" y="1571095"/>
            <a:ext cx="4629152" cy="3654427"/>
          </a:xfrm>
          <a:prstGeom prst="rect">
            <a:avLst/>
          </a:prstGeom>
        </p:spPr>
        <p:txBody>
          <a:bodyPr/>
          <a:lstStyle>
            <a:lvl1pPr marL="427990" indent="-427990" algn="l" defTabSz="309880">
              <a:buSzPct val="100000"/>
              <a:buAutoNum type="arabicPeriod"/>
              <a:defRPr>
                <a:solidFill>
                  <a:srgbClr val="222674"/>
                </a:solidFill>
              </a:defRPr>
            </a:lvl1pPr>
            <a:lvl2pPr marL="935990" indent="-427990" algn="l" defTabSz="309880">
              <a:buSzPct val="100000"/>
              <a:buAutoNum type="arabicPeriod"/>
              <a:defRPr>
                <a:solidFill>
                  <a:srgbClr val="222674"/>
                </a:solidFill>
              </a:defRPr>
            </a:lvl2pPr>
            <a:lvl3pPr marL="1443990" indent="-427990" algn="l" defTabSz="309880">
              <a:buSzPct val="100000"/>
              <a:buAutoNum type="arabicPeriod"/>
              <a:defRPr>
                <a:solidFill>
                  <a:srgbClr val="222674"/>
                </a:solidFill>
              </a:defRPr>
            </a:lvl3pPr>
            <a:lvl4pPr marL="1951990" indent="-427990" algn="l" defTabSz="309880">
              <a:buSzPct val="100000"/>
              <a:buAutoNum type="arabicPeriod"/>
              <a:defRPr>
                <a:solidFill>
                  <a:srgbClr val="222674"/>
                </a:solidFill>
              </a:defRPr>
            </a:lvl4pPr>
            <a:lvl5pPr marL="2459990" indent="-427990" algn="l" defTabSz="309880">
              <a:buSzPct val="100000"/>
              <a:buAutoNum type="arabicPeriod"/>
              <a:defRPr>
                <a:solidFill>
                  <a:srgbClr val="222674"/>
                </a:solidFill>
              </a:defRPr>
            </a:lvl5pPr>
          </a:lstStyle>
          <a:p>
            <a:r>
              <a:rPr dirty="0" err="1"/>
              <a:t>单击此处编辑母版文本样式</a:t>
            </a:r>
            <a:endParaRPr dirty="0"/>
          </a:p>
          <a:p>
            <a:pPr lvl="1"/>
            <a:r>
              <a:rPr dirty="0" err="1"/>
              <a:t>第二级</a:t>
            </a:r>
            <a:endParaRPr dirty="0"/>
          </a:p>
          <a:p>
            <a:pPr lvl="2"/>
            <a:r>
              <a:rPr dirty="0" err="1"/>
              <a:t>第三级</a:t>
            </a:r>
            <a:endParaRPr dirty="0"/>
          </a:p>
          <a:p>
            <a:pPr lvl="3"/>
            <a:r>
              <a:rPr dirty="0" err="1"/>
              <a:t>第四级</a:t>
            </a:r>
            <a:endParaRPr dirty="0"/>
          </a:p>
          <a:p>
            <a:pPr lvl="4"/>
            <a:r>
              <a:rPr dirty="0" err="1"/>
              <a:t>第五级</a:t>
            </a:r>
            <a:endParaRPr dirty="0"/>
          </a:p>
        </p:txBody>
      </p:sp>
      <p:sp>
        <p:nvSpPr>
          <p:cNvPr id="35" name="Shape 35"/>
          <p:cNvSpPr/>
          <p:nvPr/>
        </p:nvSpPr>
        <p:spPr>
          <a:xfrm>
            <a:off x="584200" y="1455307"/>
            <a:ext cx="4166659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pic>
        <p:nvPicPr>
          <p:cNvPr id="36" name="白中英文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8449" y="4771859"/>
            <a:ext cx="1701473" cy="19089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xfrm>
            <a:off x="7300381" y="4767262"/>
            <a:ext cx="372538" cy="362945"/>
          </a:xfrm>
          <a:prstGeom prst="rect">
            <a:avLst/>
          </a:prstGeom>
        </p:spPr>
        <p:txBody>
          <a:bodyPr anchor="t"/>
          <a:lstStyle>
            <a:lvl1pPr algn="ctr">
              <a:defRPr sz="19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二级分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 hasCustomPrompt="1"/>
          </p:nvPr>
        </p:nvSpPr>
        <p:spPr>
          <a:xfrm>
            <a:off x="4932040" y="771550"/>
            <a:ext cx="4206826" cy="5279448"/>
          </a:xfrm>
          <a:prstGeom prst="rect">
            <a:avLst/>
          </a:prstGeom>
        </p:spPr>
        <p:txBody>
          <a:bodyPr anchor="b"/>
          <a:lstStyle>
            <a:lvl1pPr>
              <a:defRPr sz="50000" b="0">
                <a:solidFill>
                  <a:srgbClr val="222773"/>
                </a:solidFill>
              </a:defRPr>
            </a:lvl1pPr>
          </a:lstStyle>
          <a:p>
            <a:r>
              <a:rPr dirty="0" err="1"/>
              <a:t>标题文本</a:t>
            </a:r>
            <a:endParaRPr dirty="0"/>
          </a:p>
        </p:txBody>
      </p:sp>
      <p:sp>
        <p:nvSpPr>
          <p:cNvPr id="56" name="Shape 56"/>
          <p:cNvSpPr>
            <a:spLocks noGrp="1"/>
          </p:cNvSpPr>
          <p:nvPr>
            <p:ph type="body" sz="half" idx="1" hasCustomPrompt="1"/>
          </p:nvPr>
        </p:nvSpPr>
        <p:spPr>
          <a:xfrm>
            <a:off x="1259632" y="1563638"/>
            <a:ext cx="4602164" cy="705214"/>
          </a:xfrm>
          <a:prstGeom prst="rect">
            <a:avLst/>
          </a:prstGeom>
        </p:spPr>
        <p:txBody>
          <a:bodyPr/>
          <a:lstStyle>
            <a:lvl1pPr algn="l" defTabSz="309880">
              <a:spcBef>
                <a:spcPts val="500"/>
              </a:spcBef>
              <a:defRPr sz="4000" b="1">
                <a:solidFill>
                  <a:srgbClr val="222674"/>
                </a:solidFill>
              </a:defRPr>
            </a:lvl1pPr>
            <a:lvl2pPr algn="l" defTabSz="309880">
              <a:spcBef>
                <a:spcPts val="500"/>
              </a:spcBef>
              <a:defRPr sz="4000" b="1">
                <a:solidFill>
                  <a:srgbClr val="222674"/>
                </a:solidFill>
              </a:defRPr>
            </a:lvl2pPr>
            <a:lvl3pPr algn="l" defTabSz="309880">
              <a:spcBef>
                <a:spcPts val="500"/>
              </a:spcBef>
              <a:defRPr sz="4000" b="1">
                <a:solidFill>
                  <a:srgbClr val="222674"/>
                </a:solidFill>
              </a:defRPr>
            </a:lvl3pPr>
            <a:lvl4pPr algn="l" defTabSz="309880">
              <a:spcBef>
                <a:spcPts val="500"/>
              </a:spcBef>
              <a:defRPr sz="4000" b="1">
                <a:solidFill>
                  <a:srgbClr val="222674"/>
                </a:solidFill>
              </a:defRPr>
            </a:lvl4pPr>
            <a:lvl5pPr algn="l" defTabSz="309880">
              <a:spcBef>
                <a:spcPts val="500"/>
              </a:spcBef>
              <a:defRPr sz="4000" b="1">
                <a:solidFill>
                  <a:srgbClr val="222674"/>
                </a:solidFill>
              </a:defRPr>
            </a:lvl5pPr>
          </a:lstStyle>
          <a:p>
            <a:r>
              <a:rPr dirty="0" err="1"/>
              <a:t>正文级别</a:t>
            </a:r>
            <a:r>
              <a:rPr dirty="0"/>
              <a:t> </a:t>
            </a:r>
            <a:r>
              <a:rPr lang="en-US" dirty="0"/>
              <a:t>1</a:t>
            </a:r>
            <a:endParaRPr dirty="0"/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xfrm>
            <a:off x="6279546" y="4635136"/>
            <a:ext cx="273654" cy="26425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1249625" y="2507318"/>
            <a:ext cx="3810076" cy="129698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400"/>
            </a:lvl1pPr>
            <a:lvl2pPr>
              <a:lnSpc>
                <a:spcPct val="100000"/>
              </a:lnSpc>
              <a:defRPr sz="2400"/>
            </a:lvl2pPr>
            <a:lvl3pPr>
              <a:lnSpc>
                <a:spcPct val="100000"/>
              </a:lnSpc>
              <a:defRPr sz="2400"/>
            </a:lvl3pPr>
            <a:lvl4pPr>
              <a:lnSpc>
                <a:spcPct val="100000"/>
              </a:lnSpc>
              <a:defRPr sz="2400"/>
            </a:lvl4pPr>
            <a:lvl5pPr>
              <a:lnSpc>
                <a:spcPct val="100000"/>
              </a:lnSpc>
              <a:defRPr sz="24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三级和内文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结束语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914400" y="2103032"/>
            <a:ext cx="7315200" cy="937436"/>
          </a:xfrm>
          <a:prstGeom prst="rect">
            <a:avLst/>
          </a:prstGeom>
        </p:spPr>
        <p:txBody>
          <a:bodyPr/>
          <a:lstStyle/>
          <a:p>
            <a:pPr>
              <a:defRPr sz="3600" b="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83" name="Shape 8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mo slide">
    <p:bg>
      <p:bgPr>
        <a:solidFill>
          <a:srgbClr val="2226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898866" y="839416"/>
            <a:ext cx="1848461" cy="17605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2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201981" y="893078"/>
            <a:ext cx="6052413" cy="2023722"/>
          </a:xfrm>
          <a:prstGeom prst="rect">
            <a:avLst/>
          </a:prstGeom>
        </p:spPr>
        <p:txBody>
          <a:bodyPr lIns="179330" tIns="179330" rIns="179330" bIns="179330" anchor="t"/>
          <a:lstStyle>
            <a:lvl1pPr algn="l" defTabSz="687070">
              <a:lnSpc>
                <a:spcPct val="90000"/>
              </a:lnSpc>
              <a:defRPr sz="5250" spc="-73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r>
              <a:t>Title Text</a:t>
            </a:r>
          </a:p>
        </p:txBody>
      </p:sp>
      <p:sp>
        <p:nvSpPr>
          <p:cNvPr id="1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01981" y="2911498"/>
            <a:ext cx="6052405" cy="1345565"/>
          </a:xfrm>
          <a:prstGeom prst="rect">
            <a:avLst/>
          </a:prstGeom>
        </p:spPr>
        <p:txBody>
          <a:bodyPr lIns="286928" tIns="286928" rIns="286928" bIns="286928" anchor="t"/>
          <a:lstStyle>
            <a:lvl1pPr marL="0" indent="0" defTabSz="687070">
              <a:lnSpc>
                <a:spcPct val="150000"/>
              </a:lnSpc>
              <a:spcBef>
                <a:spcPts val="0"/>
              </a:spcBef>
              <a:buSzTx/>
              <a:buNone/>
              <a:defRPr sz="2625">
                <a:solidFill>
                  <a:srgbClr val="FFFFFF"/>
                </a:solidFill>
                <a:latin typeface="Segoe UI Light" panose="020B0502040204020203"/>
                <a:ea typeface="Segoe UI Light" panose="020B0502040204020203"/>
                <a:cs typeface="Segoe UI Light" panose="020B0502040204020203"/>
                <a:sym typeface="Segoe UI Light" panose="020B0502040204020203"/>
              </a:defRPr>
            </a:lvl1pPr>
            <a:lvl2pPr marL="392430" indent="-264160" defTabSz="687070">
              <a:lnSpc>
                <a:spcPct val="150000"/>
              </a:lnSpc>
              <a:spcBef>
                <a:spcPts val="0"/>
              </a:spcBef>
              <a:buSzPct val="100000"/>
              <a:buBlip>
                <a:blip r:embed="rId3"/>
              </a:buBlip>
              <a:defRPr sz="2625">
                <a:solidFill>
                  <a:srgbClr val="FFFFFF"/>
                </a:solidFill>
                <a:latin typeface="Segoe UI Light" panose="020B0502040204020203"/>
                <a:ea typeface="Segoe UI Light" panose="020B0502040204020203"/>
                <a:cs typeface="Segoe UI Light" panose="020B0502040204020203"/>
                <a:sym typeface="Segoe UI Light" panose="020B0502040204020203"/>
              </a:defRPr>
            </a:lvl2pPr>
            <a:lvl3pPr marL="464185" indent="-250190" defTabSz="687070">
              <a:lnSpc>
                <a:spcPct val="150000"/>
              </a:lnSpc>
              <a:spcBef>
                <a:spcPts val="0"/>
              </a:spcBef>
              <a:buSzPct val="100000"/>
              <a:buBlip>
                <a:blip r:embed="rId3"/>
              </a:buBlip>
              <a:defRPr sz="2625">
                <a:solidFill>
                  <a:srgbClr val="FFFFFF"/>
                </a:solidFill>
                <a:latin typeface="Segoe UI Light" panose="020B0502040204020203"/>
                <a:ea typeface="Segoe UI Light" panose="020B0502040204020203"/>
                <a:cs typeface="Segoe UI Light" panose="020B0502040204020203"/>
                <a:sym typeface="Segoe UI Light" panose="020B0502040204020203"/>
              </a:defRPr>
            </a:lvl3pPr>
            <a:lvl4pPr marL="600075" indent="-300355" defTabSz="687070">
              <a:lnSpc>
                <a:spcPct val="150000"/>
              </a:lnSpc>
              <a:spcBef>
                <a:spcPts val="0"/>
              </a:spcBef>
              <a:buSzPct val="100000"/>
              <a:buBlip>
                <a:blip r:embed="rId3"/>
              </a:buBlip>
              <a:defRPr sz="2625">
                <a:solidFill>
                  <a:srgbClr val="FFFFFF"/>
                </a:solidFill>
                <a:latin typeface="Segoe UI Light" panose="020B0502040204020203"/>
                <a:ea typeface="Segoe UI Light" panose="020B0502040204020203"/>
                <a:cs typeface="Segoe UI Light" panose="020B0502040204020203"/>
                <a:sym typeface="Segoe UI Light" panose="020B0502040204020203"/>
              </a:defRPr>
            </a:lvl4pPr>
            <a:lvl5pPr marL="685800" indent="-300355" defTabSz="687070">
              <a:lnSpc>
                <a:spcPct val="150000"/>
              </a:lnSpc>
              <a:spcBef>
                <a:spcPts val="0"/>
              </a:spcBef>
              <a:buSzPct val="100000"/>
              <a:buBlip>
                <a:blip r:embed="rId3"/>
              </a:buBlip>
              <a:defRPr sz="2625">
                <a:solidFill>
                  <a:srgbClr val="FFFFFF"/>
                </a:solidFill>
                <a:latin typeface="Segoe UI Light" panose="020B0502040204020203"/>
                <a:ea typeface="Segoe UI Light" panose="020B0502040204020203"/>
                <a:cs typeface="Segoe UI Light" panose="020B0502040204020203"/>
                <a:sym typeface="Segoe UI Light" panose="020B0502040204020203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242276" y="4610503"/>
            <a:ext cx="310925" cy="308039"/>
          </a:xfrm>
          <a:prstGeom prst="rect">
            <a:avLst/>
          </a:prstGeom>
        </p:spPr>
        <p:txBody>
          <a:bodyPr lIns="89665" tIns="89665" rIns="89665" bIns="89665" anchor="ctr"/>
          <a:lstStyle>
            <a:lvl1pPr algn="r" defTabSz="686435">
              <a:defRPr sz="825">
                <a:solidFill>
                  <a:srgbClr val="FFFFFF"/>
                </a:solidFill>
                <a:latin typeface="Segoe UI" panose="020B0502040204020203"/>
                <a:ea typeface="Segoe UI" panose="020B0502040204020203"/>
                <a:cs typeface="Segoe UI" panose="020B0502040204020203"/>
                <a:sym typeface="Segoe UI" panose="020B0502040204020203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image" Target="../media/image6.png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33412" y="484188"/>
            <a:ext cx="7877176" cy="599360"/>
          </a:xfrm>
          <a:prstGeom prst="rect">
            <a:avLst/>
          </a:prstGeom>
          <a:ln w="12700">
            <a:miter lim="400000"/>
          </a:ln>
        </p:spPr>
        <p:txBody>
          <a:bodyPr lIns="19050" tIns="19050" rIns="19050" bIns="1905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33412" y="1402469"/>
            <a:ext cx="7877176" cy="3452813"/>
          </a:xfrm>
          <a:prstGeom prst="rect">
            <a:avLst/>
          </a:prstGeom>
          <a:ln w="12700">
            <a:miter lim="400000"/>
          </a:ln>
        </p:spPr>
        <p:txBody>
          <a:bodyPr lIns="19050" tIns="19050" rIns="19050" bIns="1905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pic>
        <p:nvPicPr>
          <p:cNvPr id="4" name="中英文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8449" y="4774626"/>
            <a:ext cx="1701473" cy="1881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6279546" y="4635136"/>
            <a:ext cx="273654" cy="26425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 spd="med"/>
  <p:txStyles>
    <p:titleStyle>
      <a:lvl1pPr marL="0" marR="0" indent="0" algn="ctr" defTabSz="30988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1" i="0" u="none" strike="noStrike" cap="none" spc="0" baseline="0">
          <a:ln>
            <a:noFill/>
          </a:ln>
          <a:solidFill>
            <a:srgbClr val="864007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1pPr>
      <a:lvl2pPr marL="0" marR="0" indent="0" algn="ctr" defTabSz="30988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1" i="0" u="none" strike="noStrike" cap="none" spc="0" baseline="0">
          <a:ln>
            <a:noFill/>
          </a:ln>
          <a:solidFill>
            <a:srgbClr val="864007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2pPr>
      <a:lvl3pPr marL="0" marR="0" indent="0" algn="ctr" defTabSz="30988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1" i="0" u="none" strike="noStrike" cap="none" spc="0" baseline="0">
          <a:ln>
            <a:noFill/>
          </a:ln>
          <a:solidFill>
            <a:srgbClr val="864007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3pPr>
      <a:lvl4pPr marL="0" marR="0" indent="0" algn="ctr" defTabSz="30988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1" i="0" u="none" strike="noStrike" cap="none" spc="0" baseline="0">
          <a:ln>
            <a:noFill/>
          </a:ln>
          <a:solidFill>
            <a:srgbClr val="864007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4pPr>
      <a:lvl5pPr marL="0" marR="0" indent="0" algn="ctr" defTabSz="30988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1" i="0" u="none" strike="noStrike" cap="none" spc="0" baseline="0">
          <a:ln>
            <a:noFill/>
          </a:ln>
          <a:solidFill>
            <a:srgbClr val="864007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5pPr>
      <a:lvl6pPr marL="0" marR="0" indent="0" algn="ctr" defTabSz="30988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1" i="0" u="none" strike="noStrike" cap="none" spc="0" baseline="0">
          <a:ln>
            <a:noFill/>
          </a:ln>
          <a:solidFill>
            <a:srgbClr val="864007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6pPr>
      <a:lvl7pPr marL="0" marR="0" indent="0" algn="ctr" defTabSz="30988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1" i="0" u="none" strike="noStrike" cap="none" spc="0" baseline="0">
          <a:ln>
            <a:noFill/>
          </a:ln>
          <a:solidFill>
            <a:srgbClr val="864007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7pPr>
      <a:lvl8pPr marL="0" marR="0" indent="0" algn="ctr" defTabSz="30988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1" i="0" u="none" strike="noStrike" cap="none" spc="0" baseline="0">
          <a:ln>
            <a:noFill/>
          </a:ln>
          <a:solidFill>
            <a:srgbClr val="864007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8pPr>
      <a:lvl9pPr marL="0" marR="0" indent="0" algn="ctr" defTabSz="30988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1" i="0" u="none" strike="noStrike" cap="none" spc="0" baseline="0">
          <a:ln>
            <a:noFill/>
          </a:ln>
          <a:solidFill>
            <a:srgbClr val="864007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9pPr>
    </p:titleStyle>
    <p:bodyStyle>
      <a:lvl1pPr marL="0" marR="0" indent="0" algn="just" defTabSz="45720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rgbClr val="535353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1pPr>
      <a:lvl2pPr marL="0" marR="0" indent="228600" algn="just" defTabSz="45720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rgbClr val="535353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2pPr>
      <a:lvl3pPr marL="0" marR="0" indent="457200" algn="just" defTabSz="45720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rgbClr val="535353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3pPr>
      <a:lvl4pPr marL="0" marR="0" indent="685800" algn="just" defTabSz="45720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rgbClr val="535353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4pPr>
      <a:lvl5pPr marL="0" marR="0" indent="914400" algn="just" defTabSz="45720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rgbClr val="535353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5pPr>
      <a:lvl6pPr marL="0" marR="0" indent="1143000" algn="just" defTabSz="45720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rgbClr val="535353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6pPr>
      <a:lvl7pPr marL="0" marR="0" indent="1371600" algn="just" defTabSz="45720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rgbClr val="535353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7pPr>
      <a:lvl8pPr marL="0" marR="0" indent="1600200" algn="just" defTabSz="45720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rgbClr val="535353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8pPr>
      <a:lvl9pPr marL="0" marR="0" indent="1828800" algn="just" defTabSz="457200" latinLnBrk="0">
        <a:lnSpc>
          <a:spcPct val="100000"/>
        </a:lnSpc>
        <a:spcBef>
          <a:spcPts val="100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rgbClr val="535353"/>
          </a:solidFill>
          <a:uFillTx/>
          <a:latin typeface="微软雅黑" panose="020B0503020204020204" charset="-122"/>
          <a:ea typeface="微软雅黑" panose="020B0503020204020204" charset="-122"/>
          <a:cs typeface="微软雅黑" panose="020B0503020204020204" charset="-122"/>
          <a:sym typeface="微软雅黑" panose="020B0503020204020204" charset="-122"/>
        </a:defRPr>
      </a:lvl9pPr>
    </p:bodyStyle>
    <p:otherStyle>
      <a:lvl1pPr marL="0" marR="0" indent="0" algn="r" defTabSz="3098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0" algn="r" defTabSz="3098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0" algn="r" defTabSz="3098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0" algn="r" defTabSz="3098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0" algn="r" defTabSz="3098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0" algn="r" defTabSz="3098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0" algn="r" defTabSz="3098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0" algn="r" defTabSz="3098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0" algn="r" defTabSz="3098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xfrm>
            <a:off x="474193" y="3579862"/>
            <a:ext cx="5753991" cy="10801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CN" dirty="0" smtClean="0"/>
              <a:t>spring</a:t>
            </a:r>
            <a:r>
              <a:rPr lang="zh-CN" altLang="en-US" dirty="0" smtClean="0"/>
              <a:t>事务</a:t>
            </a:r>
            <a:r>
              <a:rPr lang="en-US" altLang="zh-CN" dirty="0" smtClean="0"/>
              <a:t>-</a:t>
            </a:r>
            <a:r>
              <a:rPr lang="zh-CN" altLang="en-US" dirty="0" smtClean="0"/>
              <a:t>原理介绍与应用</a:t>
            </a:r>
            <a:endParaRPr sz="1400" dirty="0"/>
          </a:p>
        </p:txBody>
      </p:sp>
      <p:pic>
        <p:nvPicPr>
          <p:cNvPr id="94" name="白中英文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63582" y="4702474"/>
            <a:ext cx="1700957" cy="19084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/>
              <a:t>1.3 </a:t>
            </a:r>
            <a:r>
              <a:rPr lang="zh-CN" altLang="en-US" dirty="0" smtClean="0">
                <a:sym typeface="+mn-ea"/>
              </a:rPr>
              <a:t>事务隔离级别</a:t>
            </a:r>
            <a:r>
              <a:rPr lang="en-US" altLang="zh-CN" dirty="0" smtClean="0">
                <a:sym typeface="+mn-ea"/>
              </a:rPr>
              <a:t>REPEATABLE_READ</a:t>
            </a:r>
            <a:endParaRPr lang="zh-CN" altLang="en-US" dirty="0"/>
          </a:p>
        </p:txBody>
      </p:sp>
      <p:sp>
        <p:nvSpPr>
          <p:cNvPr id="6" name="Shape 140"/>
          <p:cNvSpPr/>
          <p:nvPr/>
        </p:nvSpPr>
        <p:spPr>
          <a:xfrm>
            <a:off x="753967" y="898580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5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67544" y="1053867"/>
            <a:ext cx="7632848" cy="3888432"/>
          </a:xfrm>
          <a:prstGeom prst="rect">
            <a:avLst/>
          </a:prstGeom>
        </p:spPr>
        <p:txBody>
          <a:bodyPr>
            <a:noAutofit/>
          </a:bodyPr>
          <a:p>
            <a:pPr marL="0" lvl="0" indent="0">
              <a:buNone/>
            </a:pPr>
            <a:r>
              <a:rPr lang="zh-CN" altLang="en-US" sz="1200" dirty="0" smtClean="0">
                <a:sym typeface="+mn-ea"/>
              </a:rPr>
              <a:t>示例代码：</a:t>
            </a:r>
            <a:endParaRPr lang="en-US" altLang="zh-CN" sz="1200" dirty="0" smtClean="0"/>
          </a:p>
          <a:p>
            <a:pPr marL="0" lvl="0" indent="0">
              <a:buNone/>
            </a:pPr>
            <a:r>
              <a:rPr lang="en-US" altLang="zh-CN" sz="1200" dirty="0" smtClean="0">
                <a:sym typeface="+mn-ea"/>
              </a:rPr>
              <a:t> </a:t>
            </a:r>
            <a:r>
              <a:rPr lang="zh-CN" altLang="en-US" sz="1200" dirty="0" smtClean="0">
                <a:sym typeface="+mn-ea"/>
              </a:rPr>
              <a:t>UserService0_2</a:t>
            </a:r>
            <a:r>
              <a:rPr lang="en-US" altLang="zh-CN" sz="1200" dirty="0" smtClean="0">
                <a:sym typeface="+mn-ea"/>
              </a:rPr>
              <a:t>.test</a:t>
            </a:r>
            <a:r>
              <a:rPr lang="en-US" altLang="zh-CN" sz="1200" dirty="0" smtClean="0">
                <a:sym typeface="+mn-ea"/>
              </a:rPr>
              <a:t>REPEATABLEREAD</a:t>
            </a:r>
            <a:endParaRPr lang="en-US" altLang="zh-CN" sz="1200" dirty="0" smtClean="0">
              <a:sym typeface="+mn-ea"/>
            </a:endParaRPr>
          </a:p>
          <a:p>
            <a:pPr marL="0" lvl="0" indent="0">
              <a:buNone/>
            </a:pPr>
            <a:r>
              <a:rPr lang="en-US" altLang="zh-CN" sz="1200" dirty="0" smtClean="0">
                <a:sym typeface="+mn-ea"/>
              </a:rPr>
              <a:t>IsLoactionTest.</a:t>
            </a:r>
            <a:r>
              <a:rPr lang="en-US" altLang="zh-CN" sz="1200" dirty="0" smtClean="0">
                <a:sym typeface="+mn-ea"/>
              </a:rPr>
              <a:t>testREPEATABLEREAD</a:t>
            </a:r>
            <a:endParaRPr lang="en-US" altLang="zh-CN" sz="1200" dirty="0" smtClean="0"/>
          </a:p>
          <a:p>
            <a:pPr marL="0" lvl="0" indent="0">
              <a:buNone/>
            </a:pPr>
            <a:r>
              <a:rPr lang="zh-CN" altLang="en-US" sz="1200" dirty="0" smtClean="0">
                <a:sym typeface="+mn-ea"/>
              </a:rPr>
              <a:t>注意：记得设置数据库的隔离级别哦！</a:t>
            </a:r>
            <a:endParaRPr lang="zh-CN" altLang="en-US" sz="1200" dirty="0" smtClean="0"/>
          </a:p>
          <a:p>
            <a:pPr marL="0" lvl="0" indent="0">
              <a:buNone/>
            </a:pPr>
            <a:r>
              <a:rPr lang="en-US" altLang="zh-CN" sz="1200" dirty="0" smtClean="0">
                <a:sym typeface="+mn-ea"/>
              </a:rPr>
              <a:t>SET GLOBAL TRANSACTION ISOLATION LEVEL  REPEATABLE READ;</a:t>
            </a:r>
            <a:endParaRPr lang="en-US" altLang="zh-CN" sz="1200" dirty="0" smtClean="0"/>
          </a:p>
          <a:p>
            <a:pPr marL="0" lvl="0" indent="0">
              <a:buNone/>
            </a:pPr>
            <a:r>
              <a:rPr lang="en-US" altLang="zh-CN" sz="1200" dirty="0" smtClean="0">
                <a:sym typeface="+mn-ea"/>
              </a:rPr>
              <a:t>SHOW VARIABLES LIKE 'transaction_isolation';</a:t>
            </a:r>
            <a:endParaRPr lang="zh-CN" sz="12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/>
              <a:t>1.4</a:t>
            </a:r>
            <a:r>
              <a:rPr lang="zh-CN" altLang="en-US" dirty="0" smtClean="0"/>
              <a:t>总结</a:t>
            </a:r>
            <a:endParaRPr lang="zh-CN" altLang="en-US" dirty="0" smtClean="0"/>
          </a:p>
        </p:txBody>
      </p:sp>
      <p:sp>
        <p:nvSpPr>
          <p:cNvPr id="6" name="Shape 140"/>
          <p:cNvSpPr/>
          <p:nvPr/>
        </p:nvSpPr>
        <p:spPr>
          <a:xfrm>
            <a:off x="753967" y="898580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5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84689" y="1048152"/>
            <a:ext cx="7632848" cy="3888432"/>
          </a:xfrm>
          <a:prstGeom prst="rect">
            <a:avLst/>
          </a:prstGeom>
        </p:spPr>
        <p:txBody>
          <a:bodyPr>
            <a:noAutofit/>
          </a:bodyPr>
          <a:p>
            <a:pPr marL="0" lvl="0" indent="0">
              <a:buNone/>
            </a:pPr>
            <a:r>
              <a:rPr lang="zh-CN" sz="1200" dirty="0">
                <a:solidFill>
                  <a:srgbClr val="535353"/>
                </a:solidFill>
              </a:rPr>
              <a:t>最后一个隔离级别，我就不说了在座的各位应该都懂吧！</a:t>
            </a:r>
            <a:endParaRPr lang="zh-CN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zh-CN" sz="1200" dirty="0">
                <a:solidFill>
                  <a:srgbClr val="535353"/>
                </a:solidFill>
              </a:rPr>
              <a:t>有几个点需要称述下：</a:t>
            </a:r>
            <a:endParaRPr lang="zh-CN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1. </a:t>
            </a:r>
            <a:r>
              <a:rPr lang="zh-CN" sz="1200" dirty="0">
                <a:solidFill>
                  <a:srgbClr val="535353"/>
                </a:solidFill>
              </a:rPr>
              <a:t>有个比较有争议的话题，在</a:t>
            </a:r>
            <a:r>
              <a:rPr lang="en-US" altLang="zh-CN" sz="1200" dirty="0">
                <a:solidFill>
                  <a:srgbClr val="535353"/>
                </a:solidFill>
              </a:rPr>
              <a:t>1.3 </a:t>
            </a:r>
            <a:r>
              <a:rPr lang="zh-CN" altLang="en-US" sz="1200" dirty="0">
                <a:solidFill>
                  <a:srgbClr val="535353"/>
                </a:solidFill>
              </a:rPr>
              <a:t>我们测试</a:t>
            </a:r>
            <a:r>
              <a:rPr lang="en-US" altLang="zh-CN" sz="1200" dirty="0">
                <a:solidFill>
                  <a:srgbClr val="535353"/>
                </a:solidFill>
              </a:rPr>
              <a:t>REPEATABLE_READ</a:t>
            </a:r>
            <a:r>
              <a:rPr lang="zh-CN" altLang="en-US" sz="1200" dirty="0">
                <a:solidFill>
                  <a:srgbClr val="535353"/>
                </a:solidFill>
              </a:rPr>
              <a:t>隔离级别的时候看到，并没有发生幻读，有人却说</a:t>
            </a:r>
            <a:r>
              <a:rPr lang="en-US" altLang="zh-CN" sz="1200" dirty="0">
                <a:solidFill>
                  <a:srgbClr val="535353"/>
                </a:solidFill>
              </a:rPr>
              <a:t>mysql</a:t>
            </a:r>
            <a:r>
              <a:rPr lang="zh-CN" altLang="en-US" sz="1200" dirty="0">
                <a:solidFill>
                  <a:srgbClr val="535353"/>
                </a:solidFill>
              </a:rPr>
              <a:t>是通过</a:t>
            </a:r>
            <a:r>
              <a:rPr lang="en-US" altLang="zh-CN" sz="1200" dirty="0">
                <a:solidFill>
                  <a:srgbClr val="535353"/>
                </a:solidFill>
              </a:rPr>
              <a:t>mvcc</a:t>
            </a:r>
            <a:r>
              <a:rPr lang="zh-CN" altLang="en-US" sz="1200" dirty="0">
                <a:solidFill>
                  <a:srgbClr val="535353"/>
                </a:solidFill>
              </a:rPr>
              <a:t>解决幻读的，这是真的吗？（其实这里还要深究下去）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zh-CN" altLang="en-US" sz="1200" dirty="0">
                <a:solidFill>
                  <a:srgbClr val="535353"/>
                </a:solidFill>
              </a:rPr>
              <a:t>其实是也不是，怎么说呢，对于</a:t>
            </a:r>
            <a:r>
              <a:rPr lang="en-US" altLang="zh-CN" sz="1200" dirty="0">
                <a:solidFill>
                  <a:srgbClr val="535353"/>
                </a:solidFill>
              </a:rPr>
              <a:t>SQL</a:t>
            </a:r>
            <a:r>
              <a:rPr lang="zh-CN" altLang="en-US" sz="1200" dirty="0">
                <a:solidFill>
                  <a:srgbClr val="535353"/>
                </a:solidFill>
              </a:rPr>
              <a:t>标准来说</a:t>
            </a:r>
            <a:r>
              <a:rPr lang="en-US" altLang="zh-CN" sz="1200" dirty="0">
                <a:sym typeface="+mn-ea"/>
              </a:rPr>
              <a:t>REPEATABLE_READ</a:t>
            </a:r>
            <a:r>
              <a:rPr lang="zh-CN" altLang="en-US" sz="1200" dirty="0">
                <a:sym typeface="+mn-ea"/>
              </a:rPr>
              <a:t>是不能解决幻读的，但是</a:t>
            </a:r>
            <a:r>
              <a:rPr lang="en-US" altLang="zh-CN" sz="1200" dirty="0">
                <a:sym typeface="+mn-ea"/>
              </a:rPr>
              <a:t>mysql</a:t>
            </a:r>
            <a:r>
              <a:rPr lang="zh-CN" altLang="en-US" sz="1200" dirty="0">
                <a:sym typeface="+mn-ea"/>
              </a:rPr>
              <a:t>却可以，但</a:t>
            </a:r>
            <a:r>
              <a:rPr lang="en-US" altLang="zh-CN" sz="1200" dirty="0">
                <a:sym typeface="+mn-ea"/>
              </a:rPr>
              <a:t>mysql</a:t>
            </a:r>
            <a:r>
              <a:rPr lang="zh-CN" altLang="en-US" sz="1200" dirty="0">
                <a:sym typeface="+mn-ea"/>
              </a:rPr>
              <a:t>又可以通过</a:t>
            </a:r>
            <a:r>
              <a:rPr lang="en-US" altLang="zh-CN" sz="1200" dirty="0">
                <a:sym typeface="+mn-ea"/>
              </a:rPr>
              <a:t>mvcc</a:t>
            </a:r>
            <a:r>
              <a:rPr lang="zh-CN" altLang="en-US" sz="1200" dirty="0">
                <a:sym typeface="+mn-ea"/>
              </a:rPr>
              <a:t>解决的，还可以通过</a:t>
            </a:r>
            <a:r>
              <a:rPr lang="en-US" altLang="zh-CN" sz="1200" dirty="0">
                <a:sym typeface="+mn-ea"/>
              </a:rPr>
              <a:t>next-key-lock</a:t>
            </a:r>
            <a:r>
              <a:rPr lang="zh-CN" altLang="en-US" sz="1200" dirty="0">
                <a:sym typeface="+mn-ea"/>
              </a:rPr>
              <a:t>解决。有了解</a:t>
            </a:r>
            <a:r>
              <a:rPr lang="en-US" altLang="zh-CN" sz="1200" dirty="0">
                <a:sym typeface="+mn-ea"/>
              </a:rPr>
              <a:t>next-key-lock</a:t>
            </a:r>
            <a:r>
              <a:rPr lang="zh-CN" altLang="en-US" sz="1200" dirty="0">
                <a:sym typeface="+mn-ea"/>
              </a:rPr>
              <a:t>的同学吗？没有的话，那就算了，以后再讲；如果了解那么</a:t>
            </a:r>
            <a:r>
              <a:rPr lang="en-US" altLang="zh-CN" sz="1200" dirty="0">
                <a:sym typeface="+mn-ea"/>
              </a:rPr>
              <a:t>next-key-lock</a:t>
            </a:r>
            <a:r>
              <a:rPr lang="zh-CN" altLang="en-US" sz="1200" dirty="0">
                <a:sym typeface="+mn-ea"/>
              </a:rPr>
              <a:t>和</a:t>
            </a:r>
            <a:r>
              <a:rPr lang="en-US" altLang="zh-CN" sz="1200" dirty="0">
                <a:sym typeface="+mn-ea"/>
              </a:rPr>
              <a:t>gap-lock</a:t>
            </a:r>
            <a:r>
              <a:rPr lang="zh-CN" altLang="en-US" sz="1200" dirty="0">
                <a:sym typeface="+mn-ea"/>
              </a:rPr>
              <a:t>什么关系知道吗？不知道以后再讲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2. </a:t>
            </a:r>
            <a:r>
              <a:rPr lang="zh-CN" altLang="en-US" sz="1200" dirty="0">
                <a:solidFill>
                  <a:srgbClr val="535353"/>
                </a:solidFill>
              </a:rPr>
              <a:t>针对幻读，还有人说我如果删除了符合条件的数据，结果读出来的数据少了，这个算不算幻读呢？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zh-CN" altLang="en-US" sz="1200" dirty="0">
                <a:solidFill>
                  <a:srgbClr val="535353"/>
                </a:solidFill>
              </a:rPr>
              <a:t>答：不算，具体可以参考下SQL92标准的定义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3.</a:t>
            </a:r>
            <a:r>
              <a:rPr lang="zh-CN" altLang="en-US" sz="1200" dirty="0">
                <a:solidFill>
                  <a:srgbClr val="535353"/>
                </a:solidFill>
              </a:rPr>
              <a:t>老是</a:t>
            </a:r>
            <a:r>
              <a:rPr lang="en-US" altLang="zh-CN" sz="1200" dirty="0">
                <a:solidFill>
                  <a:srgbClr val="535353"/>
                </a:solidFill>
              </a:rPr>
              <a:t>mvcc</a:t>
            </a:r>
            <a:r>
              <a:rPr lang="zh-CN" altLang="en-US" sz="1200" dirty="0">
                <a:solidFill>
                  <a:srgbClr val="535353"/>
                </a:solidFill>
              </a:rPr>
              <a:t>，到底有什么用？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zh-CN" altLang="en-US" sz="1200" dirty="0">
                <a:solidFill>
                  <a:srgbClr val="535353"/>
                </a:solidFill>
              </a:rPr>
              <a:t>事务利用MVCC进行的读取操作称之为一致性读，或者一致性无锁读，有的地方也称之为快照读。所有普通的SELECT语句（plain SELECT）在READ COMMITTED、REPEATABLE READ隔离级别下都算是一致性读；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zh-CN" altLang="en-US" sz="1200" dirty="0">
                <a:solidFill>
                  <a:srgbClr val="535353"/>
                </a:solidFill>
              </a:rPr>
              <a:t>一致性读并不会对表中的任何记录做加锁操作，其他事务可以自由的对表中的记录做改动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endParaRPr lang="zh-CN" altLang="en-US" sz="12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1"/>
          </p:nvPr>
        </p:nvSpPr>
        <p:spPr>
          <a:xfrm>
            <a:off x="1259632" y="1563638"/>
            <a:ext cx="4320480" cy="7052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spring</a:t>
            </a:r>
            <a:r>
              <a:rPr lang="zh-CN" altLang="en-US" dirty="0" smtClean="0"/>
              <a:t>事务传播特性</a:t>
            </a:r>
            <a:endParaRPr lang="zh-CN" altLang="en-US" dirty="0" smtClean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1.spring</a:t>
            </a:r>
            <a:r>
              <a:rPr lang="zh-CN" altLang="en-US" dirty="0" smtClean="0"/>
              <a:t>操作事务</a:t>
            </a:r>
            <a:r>
              <a:rPr lang="en-US" altLang="zh-CN" dirty="0" smtClean="0"/>
              <a:t>api</a:t>
            </a:r>
            <a:endParaRPr lang="en-US" altLang="zh-CN" dirty="0" smtClean="0"/>
          </a:p>
          <a:p>
            <a:r>
              <a:rPr lang="en-US" altLang="zh-CN" dirty="0" smtClean="0"/>
              <a:t>2.</a:t>
            </a:r>
            <a:r>
              <a:rPr lang="zh-CN" altLang="en-US" dirty="0" smtClean="0"/>
              <a:t>隔离级别介绍</a:t>
            </a:r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/>
              <a:t>2.1spring</a:t>
            </a:r>
            <a:r>
              <a:rPr lang="zh-CN" altLang="en-US" dirty="0" smtClean="0"/>
              <a:t>操作事务</a:t>
            </a:r>
            <a:r>
              <a:rPr lang="en-US" altLang="zh-CN" dirty="0" smtClean="0"/>
              <a:t>api</a:t>
            </a:r>
            <a:endParaRPr lang="en-US" altLang="zh-CN" dirty="0" smtClean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080770"/>
            <a:ext cx="8470900" cy="319405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/>
              <a:t>2.1 </a:t>
            </a:r>
            <a:r>
              <a:rPr lang="en-US" altLang="zh-CN" dirty="0" smtClean="0">
                <a:sym typeface="+mn-ea"/>
              </a:rPr>
              <a:t>spring</a:t>
            </a:r>
            <a:r>
              <a:rPr lang="zh-CN" altLang="en-US" dirty="0" smtClean="0">
                <a:sym typeface="+mn-ea"/>
              </a:rPr>
              <a:t>操作事务</a:t>
            </a:r>
            <a:r>
              <a:rPr lang="en-US" altLang="zh-CN" dirty="0" smtClean="0">
                <a:sym typeface="+mn-ea"/>
              </a:rPr>
              <a:t>api</a:t>
            </a:r>
            <a:endParaRPr lang="zh-CN" altLang="en-US" dirty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7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67360" y="1059815"/>
            <a:ext cx="7614285" cy="76771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 sz="1600" dirty="0"/>
              <a:t>我们主要看下这个类，</a:t>
            </a:r>
            <a:r>
              <a:rPr lang="en-US" altLang="zh-CN" sz="1600" dirty="0"/>
              <a:t>PlatformTransactionManager,</a:t>
            </a:r>
            <a:r>
              <a:rPr lang="zh-CN" altLang="en-US" sz="1600" dirty="0"/>
              <a:t>这么说吧，事务相关的操作，你找这个类准没错了看看代码吧！看看里面有什么东西</a:t>
            </a:r>
            <a:endParaRPr lang="en-US" altLang="zh-CN" sz="1600" dirty="0"/>
          </a:p>
          <a:p>
            <a:r>
              <a:rPr lang="en-US" altLang="zh-CN" sz="1600" dirty="0" smtClean="0"/>
              <a:t> </a:t>
            </a:r>
            <a:endParaRPr lang="en-US" altLang="zh-CN" sz="1600" dirty="0"/>
          </a:p>
          <a:p>
            <a:endParaRPr lang="en-US" altLang="zh-CN" sz="16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190" y="1875790"/>
            <a:ext cx="7412990" cy="281559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>
                <a:sym typeface="+mn-ea"/>
              </a:rPr>
              <a:t>2.1 </a:t>
            </a:r>
            <a:r>
              <a:rPr lang="en-US" altLang="zh-CN" dirty="0" smtClean="0">
                <a:sym typeface="+mn-ea"/>
              </a:rPr>
              <a:t>spring</a:t>
            </a:r>
            <a:r>
              <a:rPr lang="zh-CN" altLang="en-US" dirty="0" smtClean="0">
                <a:sym typeface="+mn-ea"/>
              </a:rPr>
              <a:t>操作事务</a:t>
            </a:r>
            <a:r>
              <a:rPr lang="en-US" altLang="zh-CN" dirty="0" smtClean="0">
                <a:sym typeface="+mn-ea"/>
              </a:rPr>
              <a:t>api</a:t>
            </a:r>
            <a:endParaRPr lang="zh-CN" altLang="en-US" dirty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7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695960" y="1138555"/>
            <a:ext cx="8211820" cy="26765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 sz="1100" dirty="0"/>
              <a:t>示例代码</a:t>
            </a:r>
            <a:endParaRPr lang="zh-CN" altLang="en-US" sz="1100" dirty="0"/>
          </a:p>
          <a:p>
            <a:r>
              <a:rPr lang="zh-CN" altLang="en-US" sz="1100" dirty="0"/>
              <a:t>UserService1中的两个方法</a:t>
            </a:r>
            <a:endParaRPr lang="zh-CN" altLang="en-US" sz="1100" dirty="0"/>
          </a:p>
          <a:p>
            <a:r>
              <a:rPr lang="zh-CN" altLang="en-US" sz="1100" dirty="0"/>
              <a:t>我们在这两个方法中可以看到</a:t>
            </a:r>
            <a:endParaRPr lang="zh-CN" altLang="en-US" sz="1100" dirty="0"/>
          </a:p>
          <a:p>
            <a:r>
              <a:rPr lang="zh-CN" altLang="en-US" sz="1100" dirty="0"/>
              <a:t>我用了两个</a:t>
            </a:r>
            <a:r>
              <a:rPr lang="en-US" altLang="zh-CN" sz="1100" dirty="0"/>
              <a:t>api</a:t>
            </a:r>
            <a:r>
              <a:rPr lang="zh-CN" altLang="en-US" sz="1100" dirty="0"/>
              <a:t>：</a:t>
            </a:r>
            <a:endParaRPr lang="zh-CN" altLang="en-US" sz="1100" dirty="0"/>
          </a:p>
          <a:p>
            <a:r>
              <a:rPr lang="en-US" altLang="zh-CN" sz="1100" dirty="0"/>
              <a:t>PlatformTransactionManager</a:t>
            </a:r>
            <a:r>
              <a:rPr lang="zh-CN" altLang="en-US" sz="1100" dirty="0"/>
              <a:t>和</a:t>
            </a:r>
            <a:r>
              <a:rPr lang="en-US" altLang="zh-CN" sz="1100" dirty="0"/>
              <a:t>TransactionTemplate</a:t>
            </a:r>
            <a:endParaRPr lang="en-US" altLang="zh-CN" sz="1100" dirty="0"/>
          </a:p>
          <a:p>
            <a:r>
              <a:rPr lang="zh-CN" altLang="en-US" sz="1100" dirty="0"/>
              <a:t>我想说的是，其实都一样，不信你点到</a:t>
            </a:r>
            <a:r>
              <a:rPr lang="en-US" altLang="zh-CN" sz="1100" dirty="0">
                <a:sym typeface="+mn-ea"/>
              </a:rPr>
              <a:t>TransactionTemplate</a:t>
            </a:r>
            <a:r>
              <a:rPr lang="zh-CN" altLang="en-US" sz="1100" dirty="0">
                <a:sym typeface="+mn-ea"/>
              </a:rPr>
              <a:t>下面去看一下，底层还不就是</a:t>
            </a:r>
            <a:r>
              <a:rPr lang="en-US" altLang="zh-CN" sz="1100" dirty="0">
                <a:sym typeface="+mn-ea"/>
              </a:rPr>
              <a:t>PlatformTransactionManager</a:t>
            </a:r>
            <a:endParaRPr lang="en-US" altLang="zh-CN" sz="1100" dirty="0"/>
          </a:p>
          <a:p>
            <a:endParaRPr lang="en-US" altLang="zh-CN" sz="11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/>
              <a:t>2.2</a:t>
            </a:r>
            <a:r>
              <a:rPr lang="zh-CN" altLang="en-US" dirty="0" smtClean="0"/>
              <a:t>传播特性</a:t>
            </a:r>
            <a:r>
              <a:rPr lang="zh-CN" altLang="en-US" dirty="0" smtClean="0">
                <a:sym typeface="+mn-ea"/>
              </a:rPr>
              <a:t>介绍</a:t>
            </a:r>
            <a:endParaRPr lang="zh-CN" altLang="en-US" dirty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7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73259" y="1059582"/>
            <a:ext cx="7632848" cy="388843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 sz="1600" dirty="0" smtClean="0"/>
              <a:t>我们在日常开发中经常会碰到如下代码，虽然展示很简单，但是开发中不免有更复杂的逻辑调用，当我们多层嵌套调用的时候，肯定有想过在其中一环调用失败的时候，整体是否应该回滚；至此我们会加个</a:t>
            </a:r>
            <a:r>
              <a:rPr lang="en-US" altLang="zh-CN" sz="1600" dirty="0" smtClean="0"/>
              <a:t>@Transaction</a:t>
            </a:r>
            <a:r>
              <a:rPr lang="zh-CN" altLang="en-US" sz="1600" dirty="0" smtClean="0"/>
              <a:t>注解用以告慰我们的灵魂（当然有人甚至注解都不加，不加的后果是什么有想过吗？）；但是我们是否想过一个简单的注解真的能达到我们的要求吗？会不会有发生该回滚的没回滚不该回滚的回滚了</a:t>
            </a:r>
            <a:endParaRPr lang="zh-CN" altLang="en-US" sz="1600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9705" y="2712720"/>
            <a:ext cx="4780915" cy="223583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>
                <a:sym typeface="+mn-ea"/>
              </a:rPr>
              <a:t>2.2</a:t>
            </a:r>
            <a:r>
              <a:rPr lang="zh-CN" altLang="en-US" dirty="0" smtClean="0">
                <a:sym typeface="+mn-ea"/>
              </a:rPr>
              <a:t>传播特性</a:t>
            </a:r>
            <a:r>
              <a:rPr lang="zh-CN" altLang="en-US" dirty="0" smtClean="0">
                <a:sym typeface="+mn-ea"/>
              </a:rPr>
              <a:t>介绍</a:t>
            </a:r>
            <a:endParaRPr lang="zh-CN" altLang="en-US" dirty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7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67544" y="1059582"/>
            <a:ext cx="7632848" cy="388843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 sz="1600" dirty="0"/>
              <a:t>接下来我们看看几个隔离级别</a:t>
            </a:r>
            <a:endParaRPr lang="zh-CN" altLang="en-US" sz="1600" dirty="0"/>
          </a:p>
          <a:p>
            <a:r>
              <a:rPr lang="zh-CN" altLang="en-US" sz="1600" dirty="0"/>
              <a:t>主要通过代码介绍</a:t>
            </a:r>
            <a:endParaRPr lang="zh-CN" altLang="en-US" sz="1600" dirty="0"/>
          </a:p>
          <a:p>
            <a:r>
              <a:rPr lang="zh-CN" altLang="en-US" sz="1600" dirty="0"/>
              <a:t>业务代码示例</a:t>
            </a:r>
            <a:endParaRPr lang="zh-CN" altLang="en-US" sz="1600" dirty="0"/>
          </a:p>
          <a:p>
            <a:r>
              <a:rPr lang="zh-CN" altLang="en-US" sz="1600" dirty="0"/>
              <a:t>UserService2_</a:t>
            </a:r>
            <a:r>
              <a:rPr lang="en-US" altLang="zh-CN" sz="1600" dirty="0"/>
              <a:t>1</a:t>
            </a:r>
            <a:endParaRPr lang="en-US" altLang="zh-CN" sz="1600" dirty="0"/>
          </a:p>
          <a:p>
            <a:r>
              <a:rPr lang="zh-CN" altLang="en-US" sz="1600" dirty="0"/>
              <a:t>UserService2_</a:t>
            </a:r>
            <a:r>
              <a:rPr lang="en-US" altLang="zh-CN" sz="1600" dirty="0"/>
              <a:t>2</a:t>
            </a:r>
            <a:endParaRPr lang="en-US" altLang="zh-CN" sz="1600" dirty="0"/>
          </a:p>
          <a:p>
            <a:endParaRPr lang="zh-CN" altLang="en-US" sz="1600" dirty="0"/>
          </a:p>
          <a:p>
            <a:r>
              <a:rPr lang="zh-CN" altLang="en-US" sz="1600" dirty="0"/>
              <a:t>测试代码以及测试方式</a:t>
            </a:r>
            <a:endParaRPr lang="zh-CN" altLang="en-US" sz="1600" dirty="0"/>
          </a:p>
          <a:p>
            <a:r>
              <a:rPr lang="zh-CN" altLang="en-US" sz="1600" dirty="0"/>
              <a:t>PropagationTest</a:t>
            </a:r>
            <a:endParaRPr lang="zh-CN" altLang="en-US" sz="16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>
                <a:sym typeface="+mn-ea"/>
              </a:rPr>
              <a:t>2.3</a:t>
            </a:r>
            <a:r>
              <a:rPr lang="zh-CN" altLang="en-US" dirty="0" smtClean="0">
                <a:sym typeface="+mn-ea"/>
              </a:rPr>
              <a:t>总结</a:t>
            </a:r>
            <a:endParaRPr lang="zh-CN" altLang="en-US" dirty="0" smtClean="0">
              <a:sym typeface="+mn-ea"/>
            </a:endParaRPr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7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67544" y="1059582"/>
            <a:ext cx="7632848" cy="388843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 sz="1600" dirty="0"/>
              <a:t>在上面我们演示了四种隔离级别的应用以及相应的结果，但是有些注意点还是需要说明下</a:t>
            </a:r>
            <a:endParaRPr lang="zh-CN" altLang="en-US" sz="1600" dirty="0"/>
          </a:p>
          <a:p>
            <a:r>
              <a:rPr lang="en-US" altLang="zh-CN" sz="1600" dirty="0"/>
              <a:t>1.</a:t>
            </a:r>
            <a:r>
              <a:rPr lang="zh-CN" altLang="en-US" sz="1600" dirty="0"/>
              <a:t>当我们注解加在</a:t>
            </a:r>
            <a:r>
              <a:rPr lang="en-US" altLang="zh-CN" sz="1600" dirty="0"/>
              <a:t>private</a:t>
            </a:r>
            <a:r>
              <a:rPr lang="zh-CN" altLang="en-US" sz="1600" dirty="0"/>
              <a:t>修饰的方法上是不会起作用的来看一下源码AbstractFallbackTransactionAttributeSource</a:t>
            </a:r>
            <a:r>
              <a:rPr lang="en-US" altLang="zh-CN" sz="1600" dirty="0"/>
              <a:t>.computeTransactionAttribute,</a:t>
            </a:r>
            <a:r>
              <a:rPr lang="zh-CN" altLang="en-US" sz="1600" dirty="0"/>
              <a:t>在该方法及其附属调用链中多次检查了当前方法是否是</a:t>
            </a:r>
            <a:r>
              <a:rPr lang="en-US" altLang="zh-CN" sz="1600" dirty="0"/>
              <a:t>public</a:t>
            </a:r>
            <a:endParaRPr lang="en-US" altLang="zh-CN" sz="1600" dirty="0"/>
          </a:p>
          <a:p>
            <a:endParaRPr lang="en-US" altLang="zh-CN" sz="1600" dirty="0"/>
          </a:p>
          <a:p>
            <a:endParaRPr lang="zh-CN" altLang="en-US" sz="16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1830" y="2583815"/>
            <a:ext cx="6624955" cy="96202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600" b="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Thank You.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5605" y="627380"/>
            <a:ext cx="7750810" cy="1541780"/>
          </a:xfrm>
        </p:spPr>
        <p:txBody>
          <a:bodyPr>
            <a:noAutofit/>
          </a:bodyPr>
          <a:lstStyle/>
          <a:p>
            <a:r>
              <a:rPr lang="zh-CN" altLang="en-US" sz="2800" dirty="0"/>
              <a:t>在日常开发中我们最常见的就是这种代码，我们这种用法真的对吗？一个简单的注解，能达到你想要的结果吗？</a:t>
            </a:r>
            <a:endParaRPr lang="zh-CN" altLang="en-US" sz="2800" dirty="0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10260" y="2797810"/>
            <a:ext cx="7524115" cy="1778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defTabSz="204470">
              <a:defRPr sz="3960"/>
            </a:lvl1pPr>
          </a:lstStyle>
          <a:p>
            <a:r>
              <a:rPr lang="zh-CN" altLang="en-US" sz="4000" dirty="0"/>
              <a:t>目录</a:t>
            </a:r>
            <a:endParaRPr lang="zh-CN" altLang="en-US" sz="4000" dirty="0"/>
          </a:p>
        </p:txBody>
      </p:sp>
      <p:sp>
        <p:nvSpPr>
          <p:cNvPr id="99" name="Shape 99"/>
          <p:cNvSpPr>
            <a:spLocks noGrp="1"/>
          </p:cNvSpPr>
          <p:nvPr>
            <p:ph type="body" sz="half" idx="1"/>
          </p:nvPr>
        </p:nvSpPr>
        <p:spPr>
          <a:xfrm>
            <a:off x="822853" y="1571095"/>
            <a:ext cx="3821155" cy="3088887"/>
          </a:xfrm>
        </p:spPr>
        <p:txBody>
          <a:bodyPr/>
          <a:lstStyle/>
          <a:p>
            <a:r>
              <a:rPr lang="zh-CN" altLang="en-US" dirty="0" smtClean="0"/>
              <a:t>事务隔离级别</a:t>
            </a:r>
            <a:endParaRPr lang="zh-CN" altLang="en-US" dirty="0" smtClean="0"/>
          </a:p>
          <a:p>
            <a:r>
              <a:rPr lang="en-US" altLang="zh-CN" dirty="0" smtClean="0">
                <a:sym typeface="+mn-ea"/>
              </a:rPr>
              <a:t>spring</a:t>
            </a:r>
            <a:r>
              <a:rPr lang="zh-CN" altLang="en-US" dirty="0" smtClean="0">
                <a:sym typeface="+mn-ea"/>
              </a:rPr>
              <a:t>中的传播特性简介</a:t>
            </a:r>
            <a:endParaRPr lang="zh-CN" altLang="en-US" dirty="0" smtClean="0"/>
          </a:p>
          <a:p>
            <a:endParaRPr lang="zh-CN" altLang="en-US" dirty="0" smtClean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1"/>
          </p:nvPr>
        </p:nvSpPr>
        <p:spPr>
          <a:xfrm>
            <a:off x="436880" y="908050"/>
            <a:ext cx="5143500" cy="1360805"/>
          </a:xfrm>
        </p:spPr>
        <p:txBody>
          <a:bodyPr>
            <a:normAutofit/>
          </a:bodyPr>
          <a:lstStyle/>
          <a:p>
            <a:r>
              <a:rPr lang="zh-CN" altLang="en-US" dirty="0" smtClean="0">
                <a:sym typeface="+mn-ea"/>
              </a:rPr>
              <a:t>事务隔离级别</a:t>
            </a:r>
            <a:endParaRPr lang="en-US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575310" y="2594928"/>
            <a:ext cx="4140200" cy="12706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30988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>
                <a:sym typeface="+mn-ea"/>
              </a:rPr>
              <a:t>关于事务的隔离级别，我想大家都很熟悉了吧！接下来我在啰嗦下几种隔离级别应对的场景，以及示例代码</a:t>
            </a:r>
            <a:endParaRPr lang="zh-CN" altLang="en-US" dirty="0"/>
          </a:p>
          <a:p>
            <a:pPr marL="0" marR="0" indent="0" algn="ctr" defTabSz="30988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9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/>
              <a:t>1.1 </a:t>
            </a:r>
            <a:r>
              <a:rPr lang="zh-CN" altLang="en-US" dirty="0" smtClean="0"/>
              <a:t>事务隔离级别</a:t>
            </a:r>
            <a:r>
              <a:rPr lang="en-US" altLang="zh-CN" dirty="0" smtClean="0"/>
              <a:t>READ_UNCOMMITTED</a:t>
            </a:r>
            <a:endParaRPr lang="en-US" altLang="zh-CN" dirty="0" smtClean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7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67544" y="1053867"/>
            <a:ext cx="7632848" cy="3888432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Q1:READ_UNCOMMITTED</a:t>
            </a:r>
            <a:r>
              <a:rPr lang="zh-CN" altLang="en-US" sz="1200" dirty="0">
                <a:solidFill>
                  <a:srgbClr val="535353"/>
                </a:solidFill>
              </a:rPr>
              <a:t>隔离级别下会发生什么？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A1:</a:t>
            </a:r>
            <a:r>
              <a:rPr lang="zh-CN" altLang="en-US" sz="1200" dirty="0">
                <a:solidFill>
                  <a:srgbClr val="535353"/>
                </a:solidFill>
              </a:rPr>
              <a:t>脏读，不可重复读，幻读（后面两个场景在接下来介绍）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Q2</a:t>
            </a:r>
            <a:r>
              <a:rPr lang="zh-CN" altLang="en-US" sz="1200" dirty="0">
                <a:solidFill>
                  <a:srgbClr val="535353"/>
                </a:solidFill>
              </a:rPr>
              <a:t>：什么是脏读？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A2</a:t>
            </a:r>
            <a:r>
              <a:rPr lang="zh-CN" altLang="en-US" sz="1200" dirty="0">
                <a:solidFill>
                  <a:srgbClr val="535353"/>
                </a:solidFill>
              </a:rPr>
              <a:t>：从下面三个方面了解：逻辑储存空间、</a:t>
            </a:r>
            <a:r>
              <a:rPr lang="en-US" altLang="zh-CN" sz="1200" dirty="0">
                <a:solidFill>
                  <a:srgbClr val="535353"/>
                </a:solidFill>
              </a:rPr>
              <a:t>mvcc</a:t>
            </a:r>
            <a:r>
              <a:rPr lang="zh-CN" altLang="en-US" sz="1200" dirty="0">
                <a:solidFill>
                  <a:srgbClr val="535353"/>
                </a:solidFill>
              </a:rPr>
              <a:t>和场景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b="1" dirty="0">
                <a:solidFill>
                  <a:srgbClr val="535353"/>
                </a:solidFill>
              </a:rPr>
              <a:t>MVCC</a:t>
            </a:r>
            <a:r>
              <a:rPr lang="zh-CN" altLang="en-US" sz="1200" b="1" dirty="0">
                <a:solidFill>
                  <a:srgbClr val="535353"/>
                </a:solidFill>
              </a:rPr>
              <a:t>：</a:t>
            </a:r>
            <a:r>
              <a:rPr lang="zh-CN" altLang="en-US" sz="1200" dirty="0">
                <a:solidFill>
                  <a:srgbClr val="535353"/>
                </a:solidFill>
              </a:rPr>
              <a:t>每次当我们对数据进行</a:t>
            </a:r>
            <a:r>
              <a:rPr lang="en-US" altLang="zh-CN" sz="1200" dirty="0">
                <a:solidFill>
                  <a:srgbClr val="535353"/>
                </a:solidFill>
              </a:rPr>
              <a:t>update</a:t>
            </a:r>
            <a:r>
              <a:rPr lang="zh-CN" altLang="en-US" sz="1200" dirty="0">
                <a:solidFill>
                  <a:srgbClr val="535353"/>
                </a:solidFill>
              </a:rPr>
              <a:t>，</a:t>
            </a:r>
            <a:r>
              <a:rPr lang="en-US" altLang="zh-CN" sz="1200" dirty="0">
                <a:solidFill>
                  <a:srgbClr val="535353"/>
                </a:solidFill>
              </a:rPr>
              <a:t>delete</a:t>
            </a:r>
            <a:r>
              <a:rPr lang="zh-CN" altLang="en-US" sz="1200" dirty="0">
                <a:solidFill>
                  <a:srgbClr val="535353"/>
                </a:solidFill>
              </a:rPr>
              <a:t>和</a:t>
            </a:r>
            <a:r>
              <a:rPr lang="en-US" altLang="zh-CN" sz="1200" dirty="0">
                <a:solidFill>
                  <a:srgbClr val="535353"/>
                </a:solidFill>
              </a:rPr>
              <a:t>insert</a:t>
            </a:r>
            <a:r>
              <a:rPr lang="zh-CN" altLang="en-US" sz="1200" dirty="0">
                <a:solidFill>
                  <a:srgbClr val="535353"/>
                </a:solidFill>
              </a:rPr>
              <a:t>的时候，会生成一条</a:t>
            </a:r>
            <a:r>
              <a:rPr lang="en-US" altLang="zh-CN" sz="1200" dirty="0">
                <a:solidFill>
                  <a:srgbClr val="535353"/>
                </a:solidFill>
              </a:rPr>
              <a:t>undo</a:t>
            </a:r>
            <a:r>
              <a:rPr lang="zh-CN" altLang="en-US" sz="1200" dirty="0">
                <a:solidFill>
                  <a:srgbClr val="535353"/>
                </a:solidFill>
              </a:rPr>
              <a:t>日志，然后组成版本链，脏读就是读版本链中最新的一条（感兴趣可以详谈）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zh-CN" altLang="en-US" sz="1200" b="1" dirty="0">
                <a:solidFill>
                  <a:srgbClr val="535353"/>
                </a:solidFill>
              </a:rPr>
              <a:t>场景：</a:t>
            </a:r>
            <a:r>
              <a:rPr lang="zh-CN" altLang="en-US" sz="1200" dirty="0">
                <a:solidFill>
                  <a:srgbClr val="535353"/>
                </a:solidFill>
              </a:rPr>
              <a:t>涉及对象：银行，人</a:t>
            </a:r>
            <a:r>
              <a:rPr lang="en-US" altLang="zh-CN" sz="1200" dirty="0">
                <a:solidFill>
                  <a:srgbClr val="535353"/>
                </a:solidFill>
              </a:rPr>
              <a:t>A</a:t>
            </a:r>
            <a:r>
              <a:rPr lang="zh-CN" altLang="en-US" sz="1200" dirty="0">
                <a:solidFill>
                  <a:srgbClr val="535353"/>
                </a:solidFill>
              </a:rPr>
              <a:t>，人</a:t>
            </a:r>
            <a:r>
              <a:rPr lang="en-US" altLang="zh-CN" sz="1200" dirty="0">
                <a:solidFill>
                  <a:srgbClr val="535353"/>
                </a:solidFill>
              </a:rPr>
              <a:t>B</a:t>
            </a:r>
            <a:r>
              <a:rPr lang="zh-CN" altLang="en-US" sz="1200" b="1" dirty="0">
                <a:solidFill>
                  <a:srgbClr val="535353"/>
                </a:solidFill>
              </a:rPr>
              <a:t> ；</a:t>
            </a:r>
            <a:r>
              <a:rPr lang="en-US" altLang="zh-CN" sz="1200" dirty="0">
                <a:solidFill>
                  <a:srgbClr val="535353"/>
                </a:solidFill>
              </a:rPr>
              <a:t>A</a:t>
            </a:r>
            <a:r>
              <a:rPr lang="zh-CN" altLang="en-US" sz="1200" dirty="0">
                <a:solidFill>
                  <a:srgbClr val="535353"/>
                </a:solidFill>
              </a:rPr>
              <a:t>给</a:t>
            </a:r>
            <a:r>
              <a:rPr lang="en-US" altLang="zh-CN" sz="1200" dirty="0">
                <a:solidFill>
                  <a:srgbClr val="535353"/>
                </a:solidFill>
              </a:rPr>
              <a:t>B</a:t>
            </a:r>
            <a:r>
              <a:rPr lang="zh-CN" altLang="en-US" sz="1200" dirty="0">
                <a:solidFill>
                  <a:srgbClr val="535353"/>
                </a:solidFill>
              </a:rPr>
              <a:t>转了</a:t>
            </a:r>
            <a:r>
              <a:rPr lang="en-US" altLang="zh-CN" sz="1200" dirty="0">
                <a:solidFill>
                  <a:srgbClr val="535353"/>
                </a:solidFill>
              </a:rPr>
              <a:t>10</a:t>
            </a:r>
            <a:r>
              <a:rPr lang="zh-CN" altLang="en-US" sz="1200" dirty="0">
                <a:solidFill>
                  <a:srgbClr val="535353"/>
                </a:solidFill>
              </a:rPr>
              <a:t>块钱，这时银行收到</a:t>
            </a:r>
            <a:r>
              <a:rPr lang="en-US" altLang="zh-CN" sz="1200" dirty="0">
                <a:solidFill>
                  <a:srgbClr val="535353"/>
                </a:solidFill>
              </a:rPr>
              <a:t>A</a:t>
            </a:r>
            <a:r>
              <a:rPr lang="zh-CN" altLang="en-US" sz="1200" dirty="0">
                <a:solidFill>
                  <a:srgbClr val="535353"/>
                </a:solidFill>
              </a:rPr>
              <a:t>发起的转账事件，然后给</a:t>
            </a:r>
            <a:r>
              <a:rPr lang="en-US" altLang="zh-CN" sz="1200" dirty="0">
                <a:solidFill>
                  <a:srgbClr val="535353"/>
                </a:solidFill>
              </a:rPr>
              <a:t>B</a:t>
            </a:r>
            <a:r>
              <a:rPr lang="zh-CN" altLang="en-US" sz="1200" dirty="0">
                <a:solidFill>
                  <a:srgbClr val="535353"/>
                </a:solidFill>
              </a:rPr>
              <a:t>发短信</a:t>
            </a:r>
            <a:r>
              <a:rPr lang="en-US" altLang="zh-CN" sz="1200" dirty="0">
                <a:solidFill>
                  <a:srgbClr val="535353"/>
                </a:solidFill>
              </a:rPr>
              <a:t>“</a:t>
            </a:r>
            <a:r>
              <a:rPr lang="zh-CN" altLang="en-US" sz="1200" dirty="0">
                <a:solidFill>
                  <a:srgbClr val="535353"/>
                </a:solidFill>
              </a:rPr>
              <a:t>转账收入</a:t>
            </a:r>
            <a:r>
              <a:rPr lang="en-US" altLang="zh-CN" sz="1200" dirty="0">
                <a:solidFill>
                  <a:srgbClr val="535353"/>
                </a:solidFill>
              </a:rPr>
              <a:t>10</a:t>
            </a:r>
            <a:r>
              <a:rPr lang="zh-CN" altLang="en-US" sz="1200" dirty="0">
                <a:solidFill>
                  <a:srgbClr val="535353"/>
                </a:solidFill>
              </a:rPr>
              <a:t>元</a:t>
            </a:r>
            <a:r>
              <a:rPr lang="en-US" altLang="zh-CN" sz="1200" dirty="0">
                <a:solidFill>
                  <a:srgbClr val="535353"/>
                </a:solidFill>
              </a:rPr>
              <a:t>”</a:t>
            </a:r>
            <a:r>
              <a:rPr lang="zh-CN" altLang="en-US" sz="1200" dirty="0">
                <a:solidFill>
                  <a:srgbClr val="535353"/>
                </a:solidFill>
              </a:rPr>
              <a:t>，接着银行发现</a:t>
            </a:r>
            <a:r>
              <a:rPr lang="en-US" altLang="zh-CN" sz="1200" dirty="0">
                <a:solidFill>
                  <a:srgbClr val="535353"/>
                </a:solidFill>
              </a:rPr>
              <a:t>A</a:t>
            </a:r>
            <a:r>
              <a:rPr lang="zh-CN" altLang="en-US" sz="1200" dirty="0">
                <a:solidFill>
                  <a:srgbClr val="535353"/>
                </a:solidFill>
              </a:rPr>
              <a:t>账户根本就没有钱，然后撤回了操作；后来</a:t>
            </a:r>
            <a:r>
              <a:rPr lang="en-US" altLang="zh-CN" sz="1200" dirty="0">
                <a:solidFill>
                  <a:srgbClr val="535353"/>
                </a:solidFill>
              </a:rPr>
              <a:t>B</a:t>
            </a:r>
            <a:r>
              <a:rPr lang="zh-CN" altLang="en-US" sz="1200" dirty="0">
                <a:solidFill>
                  <a:srgbClr val="535353"/>
                </a:solidFill>
              </a:rPr>
              <a:t>要饿死了想着还有</a:t>
            </a:r>
            <a:r>
              <a:rPr lang="en-US" altLang="zh-CN" sz="1200" dirty="0">
                <a:solidFill>
                  <a:srgbClr val="535353"/>
                </a:solidFill>
              </a:rPr>
              <a:t>10</a:t>
            </a:r>
            <a:r>
              <a:rPr lang="zh-CN" altLang="en-US" sz="1200" dirty="0">
                <a:solidFill>
                  <a:srgbClr val="535353"/>
                </a:solidFill>
              </a:rPr>
              <a:t>块钱就去买吃的，结果没有钱把</a:t>
            </a:r>
            <a:r>
              <a:rPr lang="en-US" altLang="zh-CN" sz="1200" dirty="0">
                <a:solidFill>
                  <a:srgbClr val="535353"/>
                </a:solidFill>
              </a:rPr>
              <a:t>B</a:t>
            </a:r>
            <a:r>
              <a:rPr lang="zh-CN" altLang="en-US" sz="1200" dirty="0">
                <a:solidFill>
                  <a:srgbClr val="535353"/>
                </a:solidFill>
              </a:rPr>
              <a:t>饿死了，然后警察搜索证据，把银行老大拘留了</a:t>
            </a:r>
            <a:endParaRPr lang="zh-CN" altLang="en-US" sz="12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/>
              <a:t>1.1</a:t>
            </a:r>
            <a:r>
              <a:rPr lang="zh-CN" altLang="en-US" dirty="0" smtClean="0">
                <a:sym typeface="+mn-ea"/>
              </a:rPr>
              <a:t>事务隔离级别</a:t>
            </a:r>
            <a:r>
              <a:rPr lang="en-US" altLang="zh-CN" dirty="0" smtClean="0">
                <a:sym typeface="+mn-ea"/>
              </a:rPr>
              <a:t>READ_UNCOMMITTED</a:t>
            </a:r>
            <a:endParaRPr lang="zh-CN" altLang="en-US" dirty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7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67544" y="1059582"/>
            <a:ext cx="7632848" cy="3888432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zh-CN" altLang="en-US" sz="1200" dirty="0" smtClean="0"/>
              <a:t>示例代码：</a:t>
            </a:r>
            <a:endParaRPr lang="en-US" altLang="zh-CN" sz="1200" dirty="0" smtClean="0"/>
          </a:p>
          <a:p>
            <a:r>
              <a:rPr lang="en-US" altLang="zh-CN" sz="1200" dirty="0" smtClean="0"/>
              <a:t> MyTranstractionDefined </a:t>
            </a:r>
            <a:r>
              <a:rPr lang="zh-CN" altLang="en-US" sz="1200" dirty="0" smtClean="0">
                <a:sym typeface="+mn-ea"/>
              </a:rPr>
              <a:t>传播特性设置为PROPAGATION_REQUIRES_NEW</a:t>
            </a:r>
            <a:endParaRPr lang="en-US" altLang="zh-CN" sz="1200" dirty="0" smtClean="0"/>
          </a:p>
          <a:p>
            <a:r>
              <a:rPr lang="zh-CN" altLang="en-US" sz="1200" dirty="0" smtClean="0"/>
              <a:t>UserService0_2</a:t>
            </a:r>
            <a:r>
              <a:rPr lang="en-US" altLang="zh-CN" sz="1200" dirty="0" smtClean="0"/>
              <a:t>.testReadUncommited</a:t>
            </a:r>
            <a:endParaRPr lang="en-US" altLang="zh-CN" sz="1200" dirty="0" smtClean="0"/>
          </a:p>
          <a:p>
            <a:r>
              <a:rPr lang="en-US" altLang="zh-CN" sz="1200" dirty="0" smtClean="0"/>
              <a:t>IsLoactionTest.testREADUNCOMMITED</a:t>
            </a:r>
            <a:endParaRPr lang="en-US" altLang="zh-CN" sz="1200" dirty="0" smtClean="0"/>
          </a:p>
          <a:p>
            <a:r>
              <a:rPr lang="zh-CN" altLang="en-US" sz="1200" dirty="0" smtClean="0"/>
              <a:t>注意：记得设置数据库的隔离级别哦！</a:t>
            </a:r>
            <a:endParaRPr lang="zh-CN" altLang="en-US" sz="1200" dirty="0" smtClean="0"/>
          </a:p>
          <a:p>
            <a:r>
              <a:rPr lang="en-US" altLang="zh-CN" sz="1200" dirty="0" smtClean="0">
                <a:sym typeface="+mn-ea"/>
              </a:rPr>
              <a:t>SET GLOBAL TRANSACTION ISOLATION LEVEL READ UNCOMMITTED| REPEATABLE READ;</a:t>
            </a:r>
            <a:endParaRPr lang="en-US" altLang="zh-CN" sz="1200" dirty="0" smtClean="0"/>
          </a:p>
          <a:p>
            <a:r>
              <a:rPr lang="en-US" altLang="zh-CN" sz="1200" dirty="0" smtClean="0">
                <a:sym typeface="+mn-ea"/>
              </a:rPr>
              <a:t>SHOW VARIABLES LIKE 'transaction_isolation';</a:t>
            </a:r>
            <a:endParaRPr lang="zh-CN" altLang="en-US" sz="1200" dirty="0" smtClean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/>
              <a:t>1.2 </a:t>
            </a:r>
            <a:r>
              <a:rPr lang="zh-CN" altLang="en-US" dirty="0" smtClean="0">
                <a:sym typeface="+mn-ea"/>
              </a:rPr>
              <a:t>事务隔离级别</a:t>
            </a:r>
            <a:r>
              <a:rPr lang="en-US" altLang="zh-CN" dirty="0" smtClean="0">
                <a:sym typeface="+mn-ea"/>
              </a:rPr>
              <a:t>READ_COMMITTED</a:t>
            </a:r>
            <a:endParaRPr lang="zh-CN" altLang="en-US" dirty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5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67544" y="1053867"/>
            <a:ext cx="7632848" cy="3888432"/>
          </a:xfrm>
          <a:prstGeom prst="rect">
            <a:avLst/>
          </a:prstGeom>
        </p:spPr>
        <p:txBody>
          <a:bodyPr>
            <a:noAutofit/>
          </a:bodyPr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Q1:READ_COMMITTED</a:t>
            </a:r>
            <a:r>
              <a:rPr lang="zh-CN" altLang="en-US" sz="1200" dirty="0">
                <a:solidFill>
                  <a:srgbClr val="535353"/>
                </a:solidFill>
              </a:rPr>
              <a:t>隔离级别下会发生什么？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A1:</a:t>
            </a:r>
            <a:r>
              <a:rPr lang="zh-CN" altLang="en-US" sz="1200" dirty="0">
                <a:solidFill>
                  <a:srgbClr val="535353"/>
                </a:solidFill>
              </a:rPr>
              <a:t>不可重复读，幻读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Q2</a:t>
            </a:r>
            <a:r>
              <a:rPr lang="zh-CN" altLang="en-US" sz="1200" dirty="0">
                <a:solidFill>
                  <a:srgbClr val="535353"/>
                </a:solidFill>
              </a:rPr>
              <a:t>：什么是不可重复读？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A2</a:t>
            </a:r>
            <a:r>
              <a:rPr lang="zh-CN" altLang="en-US" sz="1200" dirty="0">
                <a:solidFill>
                  <a:srgbClr val="535353"/>
                </a:solidFill>
              </a:rPr>
              <a:t>：还是从下面两个个方面了解：</a:t>
            </a:r>
            <a:r>
              <a:rPr lang="en-US" altLang="zh-CN" sz="1200" dirty="0">
                <a:solidFill>
                  <a:srgbClr val="535353"/>
                </a:solidFill>
              </a:rPr>
              <a:t>mvcc</a:t>
            </a:r>
            <a:r>
              <a:rPr lang="zh-CN" altLang="en-US" sz="1200" dirty="0">
                <a:solidFill>
                  <a:srgbClr val="535353"/>
                </a:solidFill>
              </a:rPr>
              <a:t>和场景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b="1" dirty="0">
                <a:solidFill>
                  <a:srgbClr val="535353"/>
                </a:solidFill>
              </a:rPr>
              <a:t>MVCC</a:t>
            </a:r>
            <a:r>
              <a:rPr lang="zh-CN" altLang="en-US" sz="1200" b="1" dirty="0">
                <a:solidFill>
                  <a:srgbClr val="535353"/>
                </a:solidFill>
              </a:rPr>
              <a:t>：</a:t>
            </a:r>
            <a:r>
              <a:rPr lang="en-US" altLang="zh-CN" sz="1200" dirty="0">
                <a:sym typeface="+mn-ea"/>
              </a:rPr>
              <a:t>READ_COMMITTED</a:t>
            </a:r>
            <a:r>
              <a:rPr lang="zh-CN" altLang="en-US" sz="1200" dirty="0">
                <a:sym typeface="+mn-ea"/>
              </a:rPr>
              <a:t>隔离级别</a:t>
            </a:r>
            <a:r>
              <a:rPr sz="1200" dirty="0">
                <a:solidFill>
                  <a:srgbClr val="535353"/>
                </a:solidFill>
              </a:rPr>
              <a:t>在每次查询开始时都会生成一个独立的ReadView</a:t>
            </a:r>
            <a:r>
              <a:rPr lang="zh-CN" sz="1200" dirty="0">
                <a:solidFill>
                  <a:srgbClr val="535353"/>
                </a:solidFill>
              </a:rPr>
              <a:t>，然后</a:t>
            </a:r>
            <a:r>
              <a:rPr lang="en-US" altLang="zh-CN" sz="1200" dirty="0">
                <a:solidFill>
                  <a:srgbClr val="535353"/>
                </a:solidFill>
              </a:rPr>
              <a:t>creator_trx_id</a:t>
            </a:r>
            <a:r>
              <a:rPr lang="zh-CN" altLang="en-US" sz="1200" dirty="0">
                <a:solidFill>
                  <a:srgbClr val="535353"/>
                </a:solidFill>
              </a:rPr>
              <a:t>和</a:t>
            </a:r>
            <a:r>
              <a:rPr lang="en-US" altLang="zh-CN" sz="1200" dirty="0">
                <a:solidFill>
                  <a:srgbClr val="535353"/>
                </a:solidFill>
              </a:rPr>
              <a:t>min_trx_id</a:t>
            </a:r>
            <a:r>
              <a:rPr lang="zh-CN" altLang="en-US" sz="1200" dirty="0">
                <a:solidFill>
                  <a:srgbClr val="535353"/>
                </a:solidFill>
              </a:rPr>
              <a:t>与</a:t>
            </a:r>
            <a:r>
              <a:rPr lang="en-US" altLang="zh-CN" sz="1200" dirty="0">
                <a:solidFill>
                  <a:srgbClr val="535353"/>
                </a:solidFill>
              </a:rPr>
              <a:t>max_trx_id</a:t>
            </a:r>
            <a:r>
              <a:rPr lang="zh-CN" altLang="en-US" sz="1200" dirty="0">
                <a:solidFill>
                  <a:srgbClr val="535353"/>
                </a:solidFill>
              </a:rPr>
              <a:t>做比较再通过roll_pointer回滚；读取小于</a:t>
            </a:r>
            <a:r>
              <a:rPr lang="en-US" altLang="zh-CN" sz="1200" dirty="0">
                <a:solidFill>
                  <a:srgbClr val="535353"/>
                </a:solidFill>
              </a:rPr>
              <a:t>min_trx_id</a:t>
            </a:r>
            <a:r>
              <a:rPr lang="zh-CN" altLang="en-US" sz="1200" dirty="0">
                <a:solidFill>
                  <a:srgbClr val="535353"/>
                </a:solidFill>
              </a:rPr>
              <a:t>的一个版本</a:t>
            </a:r>
            <a:endParaRPr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zh-CN" altLang="en-US" sz="1200" b="1" dirty="0">
                <a:solidFill>
                  <a:srgbClr val="535353"/>
                </a:solidFill>
              </a:rPr>
              <a:t>场景：</a:t>
            </a:r>
            <a:r>
              <a:rPr lang="zh-CN" altLang="en-US" sz="1200" dirty="0">
                <a:solidFill>
                  <a:srgbClr val="535353"/>
                </a:solidFill>
              </a:rPr>
              <a:t>涉及对象：银行，人</a:t>
            </a:r>
            <a:r>
              <a:rPr lang="en-US" altLang="zh-CN" sz="1200" dirty="0">
                <a:solidFill>
                  <a:srgbClr val="535353"/>
                </a:solidFill>
              </a:rPr>
              <a:t>A</a:t>
            </a:r>
            <a:r>
              <a:rPr lang="zh-CN" altLang="en-US" sz="1200" dirty="0">
                <a:solidFill>
                  <a:srgbClr val="535353"/>
                </a:solidFill>
              </a:rPr>
              <a:t>，人</a:t>
            </a:r>
            <a:r>
              <a:rPr lang="en-US" altLang="zh-CN" sz="1200" dirty="0">
                <a:solidFill>
                  <a:srgbClr val="535353"/>
                </a:solidFill>
              </a:rPr>
              <a:t>B</a:t>
            </a:r>
            <a:r>
              <a:rPr lang="zh-CN" altLang="en-US" sz="1200" b="1" dirty="0">
                <a:solidFill>
                  <a:srgbClr val="535353"/>
                </a:solidFill>
              </a:rPr>
              <a:t> </a:t>
            </a:r>
            <a:r>
              <a:rPr lang="en-US" altLang="zh-CN" sz="1200" dirty="0">
                <a:solidFill>
                  <a:srgbClr val="535353"/>
                </a:solidFill>
              </a:rPr>
              <a:t>;A</a:t>
            </a:r>
            <a:r>
              <a:rPr lang="zh-CN" altLang="en-US" sz="1200" dirty="0">
                <a:solidFill>
                  <a:srgbClr val="535353"/>
                </a:solidFill>
              </a:rPr>
              <a:t>请朋友去吃饭，吃完叫朋友先走自己去结账，结账的时候看了下里面还有</a:t>
            </a:r>
            <a:r>
              <a:rPr lang="en-US" altLang="zh-CN" sz="1200" dirty="0">
                <a:solidFill>
                  <a:srgbClr val="535353"/>
                </a:solidFill>
              </a:rPr>
              <a:t>10</a:t>
            </a:r>
            <a:r>
              <a:rPr lang="zh-CN" altLang="en-US" sz="1200" dirty="0">
                <a:solidFill>
                  <a:srgbClr val="535353"/>
                </a:solidFill>
              </a:rPr>
              <a:t>块，这顿饭刚好吃了</a:t>
            </a:r>
            <a:r>
              <a:rPr lang="en-US" altLang="zh-CN" sz="1200" dirty="0">
                <a:solidFill>
                  <a:srgbClr val="535353"/>
                </a:solidFill>
              </a:rPr>
              <a:t>10</a:t>
            </a:r>
            <a:r>
              <a:rPr lang="zh-CN" altLang="en-US" sz="1200" dirty="0">
                <a:solidFill>
                  <a:srgbClr val="535353"/>
                </a:solidFill>
              </a:rPr>
              <a:t>块，而这个时候他妻子偷偷把</a:t>
            </a:r>
            <a:r>
              <a:rPr lang="en-US" altLang="zh-CN" sz="1200" dirty="0">
                <a:solidFill>
                  <a:srgbClr val="535353"/>
                </a:solidFill>
              </a:rPr>
              <a:t>9</a:t>
            </a:r>
            <a:r>
              <a:rPr lang="zh-CN" altLang="en-US" sz="1200" dirty="0">
                <a:solidFill>
                  <a:srgbClr val="535353"/>
                </a:solidFill>
              </a:rPr>
              <a:t>块转走了，结果转账给店家失败，然后被警察带走了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zh-CN" altLang="en-US" sz="1200" b="1" dirty="0">
                <a:solidFill>
                  <a:srgbClr val="535353"/>
                </a:solidFill>
              </a:rPr>
              <a:t>这里或许有人会有疑问，这样操作不应该是合理的吗！但请注意这个自己看到的</a:t>
            </a:r>
            <a:r>
              <a:rPr lang="en-US" altLang="zh-CN" sz="1200" b="1" dirty="0">
                <a:solidFill>
                  <a:srgbClr val="535353"/>
                </a:solidFill>
              </a:rPr>
              <a:t>10</a:t>
            </a:r>
            <a:r>
              <a:rPr lang="zh-CN" altLang="en-US" sz="1200" b="1" dirty="0">
                <a:solidFill>
                  <a:srgbClr val="535353"/>
                </a:solidFill>
              </a:rPr>
              <a:t>块和银行划钱检查是在一个事务中哦！在一个事务中这样就不合理的啦！想不明白的话，就。。。</a:t>
            </a:r>
            <a:endParaRPr lang="zh-CN" altLang="en-US" sz="1200" b="1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>
                <a:sym typeface="+mn-ea"/>
              </a:rPr>
              <a:t>1.2 </a:t>
            </a:r>
            <a:r>
              <a:rPr lang="zh-CN" altLang="en-US" dirty="0" smtClean="0">
                <a:sym typeface="+mn-ea"/>
              </a:rPr>
              <a:t>事务隔离级别</a:t>
            </a:r>
            <a:r>
              <a:rPr lang="en-US" altLang="zh-CN" dirty="0" smtClean="0">
                <a:sym typeface="+mn-ea"/>
              </a:rPr>
              <a:t>READ_COMMITTED</a:t>
            </a:r>
            <a:endParaRPr lang="zh-CN" altLang="en-US" dirty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4" name="文本框 3"/>
          <p:cNvSpPr txBox="1"/>
          <p:nvPr/>
        </p:nvSpPr>
        <p:spPr>
          <a:xfrm>
            <a:off x="2168367" y="4878758"/>
            <a:ext cx="102656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endParaRPr kumimoji="0" lang="zh-CN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"/>
            </a:endParaRPr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67544" y="1059582"/>
            <a:ext cx="7632848" cy="3888432"/>
          </a:xfrm>
          <a:prstGeom prst="rect">
            <a:avLst/>
          </a:prstGeom>
        </p:spPr>
        <p:txBody>
          <a:bodyPr>
            <a:noAutofit/>
          </a:bodyPr>
          <a:p>
            <a:r>
              <a:rPr lang="zh-CN" altLang="en-US" sz="1200" dirty="0" smtClean="0"/>
              <a:t>示例代码：</a:t>
            </a:r>
            <a:endParaRPr lang="en-US" altLang="zh-CN" sz="1200" dirty="0" smtClean="0"/>
          </a:p>
          <a:p>
            <a:r>
              <a:rPr lang="en-US" altLang="zh-CN" sz="1200" dirty="0" smtClean="0"/>
              <a:t> </a:t>
            </a:r>
            <a:r>
              <a:rPr lang="zh-CN" altLang="en-US" sz="1200" dirty="0" smtClean="0"/>
              <a:t>UserService0_2</a:t>
            </a:r>
            <a:r>
              <a:rPr lang="en-US" altLang="zh-CN" sz="1200" dirty="0" smtClean="0"/>
              <a:t>.testReadcommited</a:t>
            </a:r>
            <a:endParaRPr lang="en-US" altLang="zh-CN" sz="1200" dirty="0" smtClean="0"/>
          </a:p>
          <a:p>
            <a:r>
              <a:rPr lang="en-US" altLang="zh-CN" sz="1200" dirty="0" smtClean="0"/>
              <a:t>IsLoactionTest.testREADCOMMITED</a:t>
            </a:r>
            <a:endParaRPr lang="en-US" altLang="zh-CN" sz="1200" dirty="0" smtClean="0"/>
          </a:p>
          <a:p>
            <a:r>
              <a:rPr lang="zh-CN" altLang="en-US" sz="1200" dirty="0" smtClean="0"/>
              <a:t>注意：记得设置数据库的隔离级别哦！</a:t>
            </a:r>
            <a:endParaRPr lang="zh-CN" altLang="en-US" sz="1200" dirty="0" smtClean="0"/>
          </a:p>
          <a:p>
            <a:r>
              <a:rPr lang="en-US" altLang="zh-CN" sz="1200" dirty="0" smtClean="0">
                <a:sym typeface="+mn-ea"/>
              </a:rPr>
              <a:t>SET GLOBAL TRANSACTION ISOLATION LEVEL READ COMMITTED| REPEATABLE READ;</a:t>
            </a:r>
            <a:endParaRPr lang="en-US" altLang="zh-CN" sz="1200" dirty="0" smtClean="0"/>
          </a:p>
          <a:p>
            <a:r>
              <a:rPr lang="en-US" altLang="zh-CN" sz="1200" dirty="0" smtClean="0">
                <a:sym typeface="+mn-ea"/>
              </a:rPr>
              <a:t>SHOW VARIABLES LIKE 'transaction_isolation';</a:t>
            </a:r>
            <a:endParaRPr lang="zh-CN" altLang="en-US" sz="1200" dirty="0" smtClean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xfrm>
            <a:off x="753769" y="242980"/>
            <a:ext cx="7877176" cy="599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altLang="zh-CN" dirty="0" smtClean="0"/>
              <a:t>1.3 </a:t>
            </a:r>
            <a:r>
              <a:rPr lang="zh-CN" altLang="en-US" dirty="0" smtClean="0">
                <a:sym typeface="+mn-ea"/>
              </a:rPr>
              <a:t>事务隔离级别</a:t>
            </a:r>
            <a:r>
              <a:rPr lang="en-US" altLang="zh-CN" dirty="0" smtClean="0">
                <a:sym typeface="+mn-ea"/>
              </a:rPr>
              <a:t>REPEATABLE_READ</a:t>
            </a:r>
            <a:endParaRPr lang="zh-CN" altLang="en-US" dirty="0"/>
          </a:p>
        </p:txBody>
      </p:sp>
      <p:sp>
        <p:nvSpPr>
          <p:cNvPr id="6" name="Shape 140"/>
          <p:cNvSpPr/>
          <p:nvPr/>
        </p:nvSpPr>
        <p:spPr>
          <a:xfrm>
            <a:off x="760317" y="904295"/>
            <a:ext cx="3802335" cy="1"/>
          </a:xfrm>
          <a:prstGeom prst="line">
            <a:avLst/>
          </a:prstGeom>
          <a:ln w="25400">
            <a:solidFill>
              <a:srgbClr val="222674"/>
            </a:solidFill>
          </a:ln>
        </p:spPr>
        <p:txBody>
          <a:bodyPr lIns="45718" tIns="45718" rIns="45718" bIns="45718"/>
          <a:lstStyle/>
          <a:p/>
        </p:txBody>
      </p:sp>
      <p:sp>
        <p:nvSpPr>
          <p:cNvPr id="5" name="文本占位符 3"/>
          <p:cNvSpPr>
            <a:spLocks noGrp="1"/>
          </p:cNvSpPr>
          <p:nvPr>
            <p:ph type="body" sz="quarter" idx="4294967295"/>
          </p:nvPr>
        </p:nvSpPr>
        <p:spPr>
          <a:xfrm>
            <a:off x="467544" y="1053867"/>
            <a:ext cx="7632848" cy="3888432"/>
          </a:xfrm>
          <a:prstGeom prst="rect">
            <a:avLst/>
          </a:prstGeom>
        </p:spPr>
        <p:txBody>
          <a:bodyPr>
            <a:noAutofit/>
          </a:bodyPr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Q1:READ_COMMITTED</a:t>
            </a:r>
            <a:r>
              <a:rPr lang="zh-CN" altLang="en-US" sz="1200" dirty="0">
                <a:solidFill>
                  <a:srgbClr val="535353"/>
                </a:solidFill>
              </a:rPr>
              <a:t>隔离级别下会发生什么？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A1:</a:t>
            </a:r>
            <a:r>
              <a:rPr lang="zh-CN" altLang="en-US" sz="1200" dirty="0">
                <a:solidFill>
                  <a:srgbClr val="535353"/>
                </a:solidFill>
              </a:rPr>
              <a:t>概率性的幻读，这里是说</a:t>
            </a:r>
            <a:r>
              <a:rPr lang="en-US" altLang="zh-CN" sz="1200" dirty="0">
                <a:solidFill>
                  <a:srgbClr val="535353"/>
                </a:solidFill>
              </a:rPr>
              <a:t>SQL</a:t>
            </a:r>
            <a:r>
              <a:rPr lang="zh-CN" altLang="en-US" sz="1200" dirty="0">
                <a:solidFill>
                  <a:srgbClr val="535353"/>
                </a:solidFill>
              </a:rPr>
              <a:t>标准规定的概率性幻读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Q2</a:t>
            </a:r>
            <a:r>
              <a:rPr lang="zh-CN" altLang="en-US" sz="1200" dirty="0">
                <a:solidFill>
                  <a:srgbClr val="535353"/>
                </a:solidFill>
              </a:rPr>
              <a:t>：什么是幻读？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dirty="0">
                <a:solidFill>
                  <a:srgbClr val="535353"/>
                </a:solidFill>
              </a:rPr>
              <a:t>A2</a:t>
            </a:r>
            <a:r>
              <a:rPr lang="zh-CN" altLang="en-US" sz="1200" dirty="0">
                <a:solidFill>
                  <a:srgbClr val="535353"/>
                </a:solidFill>
              </a:rPr>
              <a:t>：还是从下面两个个方面了解：</a:t>
            </a:r>
            <a:r>
              <a:rPr lang="en-US" altLang="zh-CN" sz="1200" dirty="0">
                <a:solidFill>
                  <a:srgbClr val="535353"/>
                </a:solidFill>
              </a:rPr>
              <a:t>mvcc</a:t>
            </a:r>
            <a:r>
              <a:rPr lang="zh-CN" altLang="en-US" sz="1200" dirty="0">
                <a:solidFill>
                  <a:srgbClr val="535353"/>
                </a:solidFill>
              </a:rPr>
              <a:t>和场景</a:t>
            </a:r>
            <a:endParaRPr lang="zh-CN" altLang="en-US"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en-US" altLang="zh-CN" sz="1200" b="1" dirty="0">
                <a:solidFill>
                  <a:srgbClr val="535353"/>
                </a:solidFill>
              </a:rPr>
              <a:t>MVCC</a:t>
            </a:r>
            <a:r>
              <a:rPr lang="zh-CN" altLang="en-US" sz="1200" b="1" dirty="0">
                <a:solidFill>
                  <a:srgbClr val="535353"/>
                </a:solidFill>
              </a:rPr>
              <a:t>：</a:t>
            </a:r>
            <a:r>
              <a:rPr lang="en-US" altLang="zh-CN" sz="1200" dirty="0">
                <a:sym typeface="+mn-ea"/>
              </a:rPr>
              <a:t>READ_COMMITTED</a:t>
            </a:r>
            <a:r>
              <a:rPr lang="zh-CN" altLang="en-US" sz="1200" dirty="0">
                <a:sym typeface="+mn-ea"/>
              </a:rPr>
              <a:t>隔离级别</a:t>
            </a:r>
            <a:r>
              <a:rPr sz="1200" dirty="0">
                <a:solidFill>
                  <a:srgbClr val="535353"/>
                </a:solidFill>
              </a:rPr>
              <a:t>在</a:t>
            </a:r>
            <a:r>
              <a:rPr lang="zh-CN" sz="1200" dirty="0">
                <a:solidFill>
                  <a:srgbClr val="535353"/>
                </a:solidFill>
              </a:rPr>
              <a:t>一个事务中底盘</a:t>
            </a:r>
            <a:r>
              <a:rPr sz="1200" dirty="0">
                <a:solidFill>
                  <a:srgbClr val="535353"/>
                </a:solidFill>
              </a:rPr>
              <a:t>次查询都</a:t>
            </a:r>
            <a:r>
              <a:rPr lang="zh-CN" sz="1200" dirty="0">
                <a:solidFill>
                  <a:srgbClr val="535353"/>
                </a:solidFill>
              </a:rPr>
              <a:t>只</a:t>
            </a:r>
            <a:r>
              <a:rPr sz="1200" dirty="0">
                <a:solidFill>
                  <a:srgbClr val="535353"/>
                </a:solidFill>
              </a:rPr>
              <a:t>生成一个独立的ReadView</a:t>
            </a:r>
            <a:r>
              <a:rPr lang="zh-CN" sz="1200" dirty="0">
                <a:solidFill>
                  <a:srgbClr val="535353"/>
                </a:solidFill>
              </a:rPr>
              <a:t>，然后</a:t>
            </a:r>
            <a:r>
              <a:rPr lang="en-US" altLang="zh-CN" sz="1200" dirty="0">
                <a:solidFill>
                  <a:srgbClr val="535353"/>
                </a:solidFill>
              </a:rPr>
              <a:t>creator_trx_id</a:t>
            </a:r>
            <a:r>
              <a:rPr lang="zh-CN" altLang="en-US" sz="1200" dirty="0">
                <a:solidFill>
                  <a:srgbClr val="535353"/>
                </a:solidFill>
              </a:rPr>
              <a:t>和</a:t>
            </a:r>
            <a:r>
              <a:rPr lang="en-US" altLang="zh-CN" sz="1200" dirty="0">
                <a:solidFill>
                  <a:srgbClr val="535353"/>
                </a:solidFill>
              </a:rPr>
              <a:t>min_trx_id</a:t>
            </a:r>
            <a:r>
              <a:rPr lang="zh-CN" altLang="en-US" sz="1200" dirty="0">
                <a:solidFill>
                  <a:srgbClr val="535353"/>
                </a:solidFill>
              </a:rPr>
              <a:t>与</a:t>
            </a:r>
            <a:r>
              <a:rPr lang="en-US" altLang="zh-CN" sz="1200" dirty="0">
                <a:solidFill>
                  <a:srgbClr val="535353"/>
                </a:solidFill>
              </a:rPr>
              <a:t>max_trx_id</a:t>
            </a:r>
            <a:r>
              <a:rPr lang="zh-CN" altLang="en-US" sz="1200" dirty="0">
                <a:solidFill>
                  <a:srgbClr val="535353"/>
                </a:solidFill>
              </a:rPr>
              <a:t>做比较再通过roll_pointer回滚；读取小于</a:t>
            </a:r>
            <a:r>
              <a:rPr lang="en-US" altLang="zh-CN" sz="1200" dirty="0">
                <a:solidFill>
                  <a:srgbClr val="535353"/>
                </a:solidFill>
              </a:rPr>
              <a:t>min_trx_id</a:t>
            </a:r>
            <a:r>
              <a:rPr lang="zh-CN" altLang="en-US" sz="1200" dirty="0">
                <a:solidFill>
                  <a:srgbClr val="535353"/>
                </a:solidFill>
              </a:rPr>
              <a:t>的一个版本（感兴趣的课后讨论）</a:t>
            </a:r>
            <a:endParaRPr sz="1200" dirty="0">
              <a:solidFill>
                <a:srgbClr val="535353"/>
              </a:solidFill>
            </a:endParaRPr>
          </a:p>
          <a:p>
            <a:pPr marL="0" lvl="0" indent="0">
              <a:buNone/>
            </a:pPr>
            <a:r>
              <a:rPr lang="zh-CN" altLang="en-US" sz="1200" b="1" dirty="0">
                <a:solidFill>
                  <a:srgbClr val="535353"/>
                </a:solidFill>
              </a:rPr>
              <a:t>场景：</a:t>
            </a:r>
            <a:r>
              <a:rPr lang="zh-CN" altLang="en-US" sz="1200" dirty="0">
                <a:solidFill>
                  <a:srgbClr val="535353"/>
                </a:solidFill>
              </a:rPr>
              <a:t>这里的场景跟可重复读的场景很像，前者是在跟新操作的时候会出现，但是幻读往往多发生于，第二次读取到的是另一个事务新增的数据，废话少说，代码展示</a:t>
            </a:r>
            <a:endParaRPr lang="zh-CN" sz="12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2988,&quot;width&quot;:12648}"/>
</p:tagLst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Mod val="60000"/>
            <a:lumOff val="40000"/>
            <a:alpha val="70000"/>
          </a:schemeClr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30988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9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30988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9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22773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30988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9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30988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9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3282</Words>
  <Application>WPS 演示</Application>
  <PresentationFormat>全屏显示(16:9)</PresentationFormat>
  <Paragraphs>136</Paragraphs>
  <Slides>19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Helvetica</vt:lpstr>
      <vt:lpstr>Arial</vt:lpstr>
      <vt:lpstr>微软雅黑</vt:lpstr>
      <vt:lpstr>Segoe UI Light</vt:lpstr>
      <vt:lpstr>Segoe UI</vt:lpstr>
      <vt:lpstr>Helvetica Neue</vt:lpstr>
      <vt:lpstr>Arial Unicode MS</vt:lpstr>
      <vt:lpstr>White</vt:lpstr>
      <vt:lpstr>spring事务-原理介绍与应用</vt:lpstr>
      <vt:lpstr>PowerPoint 演示文稿</vt:lpstr>
      <vt:lpstr>目录</vt:lpstr>
      <vt:lpstr>1</vt:lpstr>
      <vt:lpstr>1.1 事务隔离级别READ_UNCOMMITTED</vt:lpstr>
      <vt:lpstr>1.1事务隔离级别READ_UNCOMMITTED</vt:lpstr>
      <vt:lpstr>1.2 事务隔离级别READ_COMMITTED</vt:lpstr>
      <vt:lpstr>1.2 事务隔离级别READ_COMMITTED</vt:lpstr>
      <vt:lpstr>1.3 事务隔离级别REPEATABLE_READ</vt:lpstr>
      <vt:lpstr>1.3 事务隔离级别REPEATABLE_READ</vt:lpstr>
      <vt:lpstr>1.4总结</vt:lpstr>
      <vt:lpstr>2</vt:lpstr>
      <vt:lpstr>2.1spring操作事务api</vt:lpstr>
      <vt:lpstr>2.1 spring操作事务api</vt:lpstr>
      <vt:lpstr>2.1 spring操作事务api</vt:lpstr>
      <vt:lpstr>2.2隔离级别介绍</vt:lpstr>
      <vt:lpstr>2.2隔离级别介绍</vt:lpstr>
      <vt:lpstr>2.3总结</vt:lpstr>
      <vt:lpstr>Thank You.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封面主标题－白色微软雅黑简体36pt</dc:title>
  <dc:creator>Administrator</dc:creator>
  <cp:lastModifiedBy>一巴掌</cp:lastModifiedBy>
  <cp:revision>778</cp:revision>
  <dcterms:created xsi:type="dcterms:W3CDTF">2020-08-07T08:47:00Z</dcterms:created>
  <dcterms:modified xsi:type="dcterms:W3CDTF">2020-09-16T07:48:20Z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2052-11.1.0.9926</vt:lpwstr>
  </property>
</Properties>
</file>